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7"/>
  </p:notesMasterIdLst>
  <p:sldIdLst>
    <p:sldId id="2573" r:id="rId2"/>
    <p:sldId id="2577" r:id="rId3"/>
    <p:sldId id="2578" r:id="rId4"/>
    <p:sldId id="2579" r:id="rId5"/>
    <p:sldId id="2580" r:id="rId6"/>
    <p:sldId id="2588" r:id="rId7"/>
    <p:sldId id="2581" r:id="rId8"/>
    <p:sldId id="2582" r:id="rId9"/>
    <p:sldId id="2583" r:id="rId10"/>
    <p:sldId id="2584" r:id="rId11"/>
    <p:sldId id="2585" r:id="rId12"/>
    <p:sldId id="2589" r:id="rId13"/>
    <p:sldId id="2590" r:id="rId14"/>
    <p:sldId id="2586" r:id="rId15"/>
    <p:sldId id="2587" r:id="rId16"/>
    <p:sldId id="2596" r:id="rId17"/>
    <p:sldId id="2591" r:id="rId18"/>
    <p:sldId id="2592" r:id="rId19"/>
    <p:sldId id="2593" r:id="rId20"/>
    <p:sldId id="2595" r:id="rId21"/>
    <p:sldId id="2597" r:id="rId22"/>
    <p:sldId id="2598" r:id="rId23"/>
    <p:sldId id="2599" r:id="rId24"/>
    <p:sldId id="2600" r:id="rId25"/>
    <p:sldId id="1414" r:id="rId26"/>
  </p:sldIdLst>
  <p:sldSz cx="18288000" cy="10287000"/>
  <p:notesSz cx="6858000" cy="9144000"/>
  <p:embeddedFontLst>
    <p:embeddedFont>
      <p:font typeface="Abadi Extra Light" panose="020B0204020104020204" pitchFamily="34" charset="0"/>
      <p:regular r:id="rId28"/>
    </p:embeddedFont>
    <p:embeddedFont>
      <p:font typeface="Cambria" panose="02040503050406030204" pitchFamily="18" charset="0"/>
      <p:regular r:id="rId29"/>
      <p:bold r:id="rId30"/>
      <p:italic r:id="rId31"/>
      <p:boldItalic r:id="rId32"/>
    </p:embeddedFont>
    <p:embeddedFont>
      <p:font typeface="Trade Gothic Inline" panose="020B0504030203020204" pitchFamily="34" charset="0"/>
      <p:regular r:id="rId33"/>
      <p:bold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7B2"/>
    <a:srgbClr val="FBF7F1"/>
    <a:srgbClr val="FF3EAC"/>
    <a:srgbClr val="F6B2B2"/>
    <a:srgbClr val="FF93AC"/>
    <a:srgbClr val="66B2B2"/>
    <a:srgbClr val="E9C7C6"/>
    <a:srgbClr val="F6F3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330" autoAdjust="0"/>
    <p:restoredTop sz="82109" autoAdjust="0"/>
  </p:normalViewPr>
  <p:slideViewPr>
    <p:cSldViewPr>
      <p:cViewPr varScale="1">
        <p:scale>
          <a:sx n="61" d="100"/>
          <a:sy n="61" d="100"/>
        </p:scale>
        <p:origin x="280" y="3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p:cViewPr varScale="1">
        <p:scale>
          <a:sx n="97" d="100"/>
          <a:sy n="97" d="100"/>
        </p:scale>
        <p:origin x="3136" y="20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ED0D34-9FF5-5D49-B199-1D14EFBD13D9}" type="datetimeFigureOut">
              <a:rPr lang="en-GB" smtClean="0"/>
              <a:t>13/01/2025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875CCD-62A3-D04A-AA80-7C84E75BD33D}" type="slidenum">
              <a:rPr lang="en-GB" smtClean="0"/>
              <a:t>‹#›</a:t>
            </a:fld>
            <a:endParaRPr lang="en-GB"/>
          </a:p>
        </p:txBody>
      </p:sp>
    </p:spTree>
    <p:extLst>
      <p:ext uri="{BB962C8B-B14F-4D97-AF65-F5344CB8AC3E}">
        <p14:creationId xmlns:p14="http://schemas.microsoft.com/office/powerpoint/2010/main" val="22634678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range of activities use mini whiteboards – if so you will see the image displayed.</a:t>
            </a:r>
          </a:p>
        </p:txBody>
      </p:sp>
      <p:sp>
        <p:nvSpPr>
          <p:cNvPr id="4" name="Slide Number Placeholder 3"/>
          <p:cNvSpPr>
            <a:spLocks noGrp="1"/>
          </p:cNvSpPr>
          <p:nvPr>
            <p:ph type="sldNum" sz="quarter" idx="5"/>
          </p:nvPr>
        </p:nvSpPr>
        <p:spPr/>
        <p:txBody>
          <a:bodyPr/>
          <a:lstStyle/>
          <a:p>
            <a:fld id="{F7875CCD-62A3-D04A-AA80-7C84E75BD33D}" type="slidenum">
              <a:rPr lang="en-GB" smtClean="0"/>
              <a:t>1</a:t>
            </a:fld>
            <a:endParaRPr lang="en-GB"/>
          </a:p>
        </p:txBody>
      </p:sp>
    </p:spTree>
    <p:extLst>
      <p:ext uri="{BB962C8B-B14F-4D97-AF65-F5344CB8AC3E}">
        <p14:creationId xmlns:p14="http://schemas.microsoft.com/office/powerpoint/2010/main" val="6967716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1EAAC7-D9BE-4546-1131-F09E29E482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B6FF62-801D-6632-3B8D-38C55F1FEB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7DE723-F982-5957-61EB-C48FAE3A49B4}"/>
              </a:ext>
            </a:extLst>
          </p:cNvPr>
          <p:cNvSpPr>
            <a:spLocks noGrp="1"/>
          </p:cNvSpPr>
          <p:nvPr>
            <p:ph type="body" idx="1"/>
          </p:nvPr>
        </p:nvSpPr>
        <p:spPr/>
        <p:txBody>
          <a:bodyPr/>
          <a:lstStyle/>
          <a:p>
            <a:r>
              <a:rPr lang="en-GB" dirty="0"/>
              <a:t>This is not in the DWT section</a:t>
            </a:r>
          </a:p>
        </p:txBody>
      </p:sp>
      <p:sp>
        <p:nvSpPr>
          <p:cNvPr id="4" name="Slide Number Placeholder 3">
            <a:extLst>
              <a:ext uri="{FF2B5EF4-FFF2-40B4-BE49-F238E27FC236}">
                <a16:creationId xmlns:a16="http://schemas.microsoft.com/office/drawing/2014/main" id="{6E0C4757-7F3F-44A2-F7EB-63B9CD039247}"/>
              </a:ext>
            </a:extLst>
          </p:cNvPr>
          <p:cNvSpPr>
            <a:spLocks noGrp="1"/>
          </p:cNvSpPr>
          <p:nvPr>
            <p:ph type="sldNum" sz="quarter" idx="5"/>
          </p:nvPr>
        </p:nvSpPr>
        <p:spPr/>
        <p:txBody>
          <a:bodyPr/>
          <a:lstStyle/>
          <a:p>
            <a:fld id="{F7875CCD-62A3-D04A-AA80-7C84E75BD33D}" type="slidenum">
              <a:rPr lang="en-GB" smtClean="0"/>
              <a:t>12</a:t>
            </a:fld>
            <a:endParaRPr lang="en-GB"/>
          </a:p>
        </p:txBody>
      </p:sp>
    </p:spTree>
    <p:extLst>
      <p:ext uri="{BB962C8B-B14F-4D97-AF65-F5344CB8AC3E}">
        <p14:creationId xmlns:p14="http://schemas.microsoft.com/office/powerpoint/2010/main" val="9059697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Share notes and ‘trade’ ideas to add to their own notes.</a:t>
            </a:r>
          </a:p>
        </p:txBody>
      </p:sp>
      <p:sp>
        <p:nvSpPr>
          <p:cNvPr id="4" name="Slide Number Placeholder 3"/>
          <p:cNvSpPr>
            <a:spLocks noGrp="1"/>
          </p:cNvSpPr>
          <p:nvPr>
            <p:ph type="sldNum" sz="quarter" idx="5"/>
          </p:nvPr>
        </p:nvSpPr>
        <p:spPr/>
        <p:txBody>
          <a:bodyPr/>
          <a:lstStyle/>
          <a:p>
            <a:fld id="{F7875CCD-62A3-D04A-AA80-7C84E75BD33D}" type="slidenum">
              <a:rPr lang="en-GB" smtClean="0"/>
              <a:t>13</a:t>
            </a:fld>
            <a:endParaRPr lang="en-GB"/>
          </a:p>
        </p:txBody>
      </p:sp>
    </p:spTree>
    <p:extLst>
      <p:ext uri="{BB962C8B-B14F-4D97-AF65-F5344CB8AC3E}">
        <p14:creationId xmlns:p14="http://schemas.microsoft.com/office/powerpoint/2010/main" val="11649905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Whole class feedback after pair discussion</a:t>
            </a:r>
          </a:p>
        </p:txBody>
      </p:sp>
      <p:sp>
        <p:nvSpPr>
          <p:cNvPr id="4" name="Slide Number Placeholder 3"/>
          <p:cNvSpPr>
            <a:spLocks noGrp="1"/>
          </p:cNvSpPr>
          <p:nvPr>
            <p:ph type="sldNum" sz="quarter" idx="5"/>
          </p:nvPr>
        </p:nvSpPr>
        <p:spPr/>
        <p:txBody>
          <a:bodyPr/>
          <a:lstStyle/>
          <a:p>
            <a:fld id="{F7875CCD-62A3-D04A-AA80-7C84E75BD33D}" type="slidenum">
              <a:rPr lang="en-GB" smtClean="0"/>
              <a:t>15</a:t>
            </a:fld>
            <a:endParaRPr lang="en-GB"/>
          </a:p>
        </p:txBody>
      </p:sp>
    </p:spTree>
    <p:extLst>
      <p:ext uri="{BB962C8B-B14F-4D97-AF65-F5344CB8AC3E}">
        <p14:creationId xmlns:p14="http://schemas.microsoft.com/office/powerpoint/2010/main" val="19330941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Animated slide</a:t>
            </a:r>
          </a:p>
          <a:p>
            <a:endParaRPr lang="en-GB" dirty="0"/>
          </a:p>
          <a:p>
            <a:r>
              <a:rPr lang="en-GB" dirty="0"/>
              <a:t>Discuss the question as a class before playing the slide. Prompt pupils to make concise notes on the poem page in their booklet.</a:t>
            </a:r>
          </a:p>
        </p:txBody>
      </p:sp>
      <p:sp>
        <p:nvSpPr>
          <p:cNvPr id="4" name="Slide Number Placeholder 3"/>
          <p:cNvSpPr>
            <a:spLocks noGrp="1"/>
          </p:cNvSpPr>
          <p:nvPr>
            <p:ph type="sldNum" sz="quarter" idx="5"/>
          </p:nvPr>
        </p:nvSpPr>
        <p:spPr/>
        <p:txBody>
          <a:bodyPr/>
          <a:lstStyle/>
          <a:p>
            <a:fld id="{F7875CCD-62A3-D04A-AA80-7C84E75BD33D}" type="slidenum">
              <a:rPr lang="en-GB" smtClean="0"/>
              <a:t>16</a:t>
            </a:fld>
            <a:endParaRPr lang="en-GB"/>
          </a:p>
        </p:txBody>
      </p:sp>
    </p:spTree>
    <p:extLst>
      <p:ext uri="{BB962C8B-B14F-4D97-AF65-F5344CB8AC3E}">
        <p14:creationId xmlns:p14="http://schemas.microsoft.com/office/powerpoint/2010/main" val="1449772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pupils need extra guidance, there is a filled in table on the next slide. It is hidden.</a:t>
            </a:r>
          </a:p>
        </p:txBody>
      </p:sp>
      <p:sp>
        <p:nvSpPr>
          <p:cNvPr id="4" name="Slide Number Placeholder 3"/>
          <p:cNvSpPr>
            <a:spLocks noGrp="1"/>
          </p:cNvSpPr>
          <p:nvPr>
            <p:ph type="sldNum" sz="quarter" idx="5"/>
          </p:nvPr>
        </p:nvSpPr>
        <p:spPr/>
        <p:txBody>
          <a:bodyPr/>
          <a:lstStyle/>
          <a:p>
            <a:fld id="{F7875CCD-62A3-D04A-AA80-7C84E75BD33D}" type="slidenum">
              <a:rPr lang="en-GB" smtClean="0"/>
              <a:t>17</a:t>
            </a:fld>
            <a:endParaRPr lang="en-GB"/>
          </a:p>
        </p:txBody>
      </p:sp>
    </p:spTree>
    <p:extLst>
      <p:ext uri="{BB962C8B-B14F-4D97-AF65-F5344CB8AC3E}">
        <p14:creationId xmlns:p14="http://schemas.microsoft.com/office/powerpoint/2010/main" val="10470254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Bef>
                <a:spcPts val="1000"/>
              </a:spcBef>
            </a:pPr>
            <a:r>
              <a:rPr lang="en-US" sz="1800" b="1" dirty="0">
                <a:solidFill>
                  <a:srgbClr val="4F81BD"/>
                </a:solidFill>
                <a:effectLst/>
                <a:latin typeface="Calibri" panose="020F0502020204030204" pitchFamily="34" charset="0"/>
                <a:ea typeface="MS Gothic" panose="020B0609070205080204" pitchFamily="49" charset="-128"/>
                <a:cs typeface="Times New Roman" panose="02020603050405020304" pitchFamily="18" charset="0"/>
              </a:rPr>
              <a:t>Suggested answers to Follow-up Questions</a:t>
            </a:r>
          </a:p>
          <a:p>
            <a:pPr>
              <a:lnSpc>
                <a:spcPct val="115000"/>
              </a:lnSpc>
              <a:spcBef>
                <a:spcPts val="1000"/>
              </a:spcBef>
            </a:pPr>
            <a:endParaRPr lang="en-GB" sz="1800" b="1" dirty="0">
              <a:solidFill>
                <a:srgbClr val="4F81BD"/>
              </a:solidFill>
              <a:effectLst/>
              <a:latin typeface="Calibri" panose="020F0502020204030204" pitchFamily="34" charset="0"/>
              <a:ea typeface="MS Gothic" panose="020B0609070205080204" pitchFamily="49" charset="-128"/>
              <a:cs typeface="Times New Roman" panose="02020603050405020304" pitchFamily="18" charset="0"/>
            </a:endParaRPr>
          </a:p>
          <a:p>
            <a:pPr>
              <a:lnSpc>
                <a:spcPct val="115000"/>
              </a:lnSpc>
              <a:spcAft>
                <a:spcPts val="1000"/>
              </a:spcAft>
            </a:pPr>
            <a:r>
              <a:rPr lang="en-US" sz="1800" dirty="0">
                <a:effectLst/>
                <a:latin typeface="Cambria" panose="02040503050406030204" pitchFamily="18" charset="0"/>
                <a:ea typeface="MS Mincho" panose="02020609040205080304" pitchFamily="49" charset="-128"/>
                <a:cs typeface="Times New Roman" panose="02020603050405020304" pitchFamily="18" charset="0"/>
              </a:rPr>
              <a:t>1. What patterns do you notice in the structure and progression of the couplets?</a:t>
            </a:r>
            <a:endParaRPr lang="en-GB" sz="1800" dirty="0">
              <a:effectLst/>
              <a:latin typeface="Cambria" panose="02040503050406030204" pitchFamily="18" charset="0"/>
              <a:ea typeface="MS Mincho" panose="02020609040205080304" pitchFamily="49" charset="-128"/>
              <a:cs typeface="Times New Roman" panose="02020603050405020304" pitchFamily="18" charset="0"/>
            </a:endParaRPr>
          </a:p>
          <a:p>
            <a:pPr>
              <a:lnSpc>
                <a:spcPct val="115000"/>
              </a:lnSpc>
              <a:spcAft>
                <a:spcPts val="1000"/>
              </a:spcAft>
            </a:pPr>
            <a:r>
              <a:rPr lang="en-US" sz="1800" dirty="0">
                <a:effectLst/>
                <a:latin typeface="Cambria" panose="02040503050406030204" pitchFamily="18" charset="0"/>
                <a:ea typeface="MS Mincho" panose="02020609040205080304" pitchFamily="49" charset="-128"/>
                <a:cs typeface="Times New Roman" panose="02020603050405020304" pitchFamily="18" charset="0"/>
              </a:rPr>
              <a:t>The couplets progress logically from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criticising</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marriage to extolling the virtues of a single life. Early couplets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emphasise</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the hardships of marriage, such as the emotional strain and physical challenges. Midway, the poem shifts to highlighting the freedom and peace of being unmarried. The later couplets focus on directly advising the reader to reject marriage, using strong imagery and rhetorical appeals.</a:t>
            </a:r>
          </a:p>
          <a:p>
            <a:pPr>
              <a:lnSpc>
                <a:spcPct val="115000"/>
              </a:lnSpc>
              <a:spcAft>
                <a:spcPts val="1000"/>
              </a:spcAft>
            </a:pPr>
            <a:endParaRPr lang="en-GB" sz="1800" dirty="0">
              <a:effectLst/>
              <a:latin typeface="Cambria" panose="02040503050406030204" pitchFamily="18" charset="0"/>
              <a:ea typeface="MS Mincho" panose="02020609040205080304" pitchFamily="49" charset="-128"/>
              <a:cs typeface="Times New Roman" panose="02020603050405020304" pitchFamily="18" charset="0"/>
            </a:endParaRPr>
          </a:p>
          <a:p>
            <a:pPr>
              <a:lnSpc>
                <a:spcPct val="115000"/>
              </a:lnSpc>
              <a:spcAft>
                <a:spcPts val="1000"/>
              </a:spcAft>
            </a:pPr>
            <a:r>
              <a:rPr lang="en-US" sz="1800" dirty="0">
                <a:effectLst/>
                <a:latin typeface="Cambria" panose="02040503050406030204" pitchFamily="18" charset="0"/>
                <a:ea typeface="MS Mincho" panose="02020609040205080304" pitchFamily="49" charset="-128"/>
                <a:cs typeface="Times New Roman" panose="02020603050405020304" pitchFamily="18" charset="0"/>
              </a:rPr>
              <a:t>2. How does the speaker build their argument across the poem?</a:t>
            </a:r>
            <a:endParaRPr lang="en-GB" sz="1800" dirty="0">
              <a:effectLst/>
              <a:latin typeface="Cambria" panose="02040503050406030204" pitchFamily="18" charset="0"/>
              <a:ea typeface="MS Mincho" panose="02020609040205080304" pitchFamily="49" charset="-128"/>
              <a:cs typeface="Times New Roman" panose="02020603050405020304" pitchFamily="18" charset="0"/>
            </a:endParaRPr>
          </a:p>
          <a:p>
            <a:pPr>
              <a:lnSpc>
                <a:spcPct val="115000"/>
              </a:lnSpc>
              <a:spcAft>
                <a:spcPts val="1000"/>
              </a:spcAft>
            </a:pPr>
            <a:r>
              <a:rPr lang="en-US" sz="1800" dirty="0">
                <a:effectLst/>
                <a:latin typeface="Cambria" panose="02040503050406030204" pitchFamily="18" charset="0"/>
                <a:ea typeface="MS Mincho" panose="02020609040205080304" pitchFamily="49" charset="-128"/>
                <a:cs typeface="Times New Roman" panose="02020603050405020304" pitchFamily="18" charset="0"/>
              </a:rPr>
              <a:t>The speaker builds the argument by presenting marriage as a burden in the opening lines, supported by vivid examples of its challenges, such as difficult husbands and the pains of childbirth. She then contrasts this with the benefits of a 'virgin state,' presenting it as a preferable and peaceful alternative. The argument is reinforced through satire, irony, and direct advice in the final lines, making the critique of societal expectations clear and impactful.</a:t>
            </a:r>
          </a:p>
          <a:p>
            <a:pPr>
              <a:lnSpc>
                <a:spcPct val="115000"/>
              </a:lnSpc>
              <a:spcAft>
                <a:spcPts val="1000"/>
              </a:spcAft>
            </a:pPr>
            <a:endParaRPr lang="en-GB" sz="1800" dirty="0">
              <a:effectLst/>
              <a:latin typeface="Cambria" panose="02040503050406030204" pitchFamily="18" charset="0"/>
              <a:ea typeface="MS Mincho" panose="02020609040205080304" pitchFamily="49" charset="-128"/>
              <a:cs typeface="Times New Roman" panose="02020603050405020304" pitchFamily="18" charset="0"/>
            </a:endParaRPr>
          </a:p>
          <a:p>
            <a:pPr>
              <a:lnSpc>
                <a:spcPct val="115000"/>
              </a:lnSpc>
              <a:spcAft>
                <a:spcPts val="1000"/>
              </a:spcAft>
            </a:pPr>
            <a:r>
              <a:rPr lang="en-US" sz="1800" dirty="0">
                <a:effectLst/>
                <a:latin typeface="Cambria" panose="02040503050406030204" pitchFamily="18" charset="0"/>
                <a:ea typeface="MS Mincho" panose="02020609040205080304" pitchFamily="49" charset="-128"/>
                <a:cs typeface="Times New Roman" panose="02020603050405020304" pitchFamily="18" charset="0"/>
              </a:rPr>
              <a:t>3. Which couplet do you find most persuasive or significant, and why?</a:t>
            </a:r>
            <a:endParaRPr lang="en-GB" sz="1800" dirty="0">
              <a:effectLst/>
              <a:latin typeface="Cambria" panose="02040503050406030204" pitchFamily="18" charset="0"/>
              <a:ea typeface="MS Mincho" panose="02020609040205080304" pitchFamily="49" charset="-128"/>
              <a:cs typeface="Times New Roman" panose="02020603050405020304" pitchFamily="18" charset="0"/>
            </a:endParaRPr>
          </a:p>
          <a:p>
            <a:pPr>
              <a:lnSpc>
                <a:spcPct val="115000"/>
              </a:lnSpc>
              <a:spcAft>
                <a:spcPts val="1000"/>
              </a:spcAft>
            </a:pPr>
            <a:r>
              <a:rPr lang="en-US" sz="1800" dirty="0">
                <a:effectLst/>
                <a:latin typeface="Cambria" panose="02040503050406030204" pitchFamily="18" charset="0"/>
                <a:ea typeface="MS Mincho" panose="02020609040205080304" pitchFamily="49" charset="-128"/>
                <a:cs typeface="Times New Roman" panose="02020603050405020304" pitchFamily="18" charset="0"/>
              </a:rPr>
              <a:t>The couplet 'Thus are you freed from all the cares that do / Attend on matrimony, and a husband too' is particularly persuasive because it succinctly </a:t>
            </a:r>
            <a:r>
              <a:rPr lang="en-US" sz="1800" dirty="0" err="1">
                <a:effectLst/>
                <a:latin typeface="Cambria" panose="02040503050406030204" pitchFamily="18" charset="0"/>
                <a:ea typeface="MS Mincho" panose="02020609040205080304" pitchFamily="49" charset="-128"/>
                <a:cs typeface="Times New Roman" panose="02020603050405020304" pitchFamily="18" charset="0"/>
              </a:rPr>
              <a:t>summarises</a:t>
            </a:r>
            <a:r>
              <a:rPr lang="en-US" sz="1800" dirty="0">
                <a:effectLst/>
                <a:latin typeface="Cambria" panose="02040503050406030204" pitchFamily="18" charset="0"/>
                <a:ea typeface="MS Mincho" panose="02020609040205080304" pitchFamily="49" charset="-128"/>
                <a:cs typeface="Times New Roman" panose="02020603050405020304" pitchFamily="18" charset="0"/>
              </a:rPr>
              <a:t> the benefits of avoiding marriage. It captures the poem's central message of independence and freedom, contrasting sharply with the burdens described earlier. The simplicity of the statement makes it impactful and memorable.</a:t>
            </a:r>
            <a:endParaRPr lang="en-GB" sz="1800" dirty="0">
              <a:effectLst/>
              <a:latin typeface="Cambria" panose="02040503050406030204" pitchFamily="18" charset="0"/>
              <a:ea typeface="MS Mincho" panose="02020609040205080304" pitchFamily="49" charset="-128"/>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F7875CCD-62A3-D04A-AA80-7C84E75BD33D}" type="slidenum">
              <a:rPr lang="en-GB" smtClean="0"/>
              <a:t>18</a:t>
            </a:fld>
            <a:endParaRPr lang="en-GB"/>
          </a:p>
        </p:txBody>
      </p:sp>
    </p:spTree>
    <p:extLst>
      <p:ext uri="{BB962C8B-B14F-4D97-AF65-F5344CB8AC3E}">
        <p14:creationId xmlns:p14="http://schemas.microsoft.com/office/powerpoint/2010/main" val="40804120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to annotate the couplet directly on the poem in their booklets.</a:t>
            </a:r>
          </a:p>
          <a:p>
            <a:endParaRPr lang="en-GB" dirty="0"/>
          </a:p>
          <a:p>
            <a:r>
              <a:rPr lang="en-GB" dirty="0"/>
              <a:t>Divide pupils into 8 groups.</a:t>
            </a:r>
          </a:p>
          <a:p>
            <a:endParaRPr lang="en-GB" dirty="0"/>
          </a:p>
          <a:p>
            <a:r>
              <a:rPr lang="en-GB" dirty="0"/>
              <a:t>If you feel they need some assistance, show this list of what to look out for:</a:t>
            </a:r>
          </a:p>
          <a:p>
            <a:endParaRPr lang="en-GB" dirty="0"/>
          </a:p>
          <a:p>
            <a:pPr marL="171450" indent="-171450">
              <a:buFont typeface="Arial" panose="020B0604020202020204" pitchFamily="34" charset="0"/>
              <a:buChar char="•"/>
            </a:pPr>
            <a:r>
              <a:rPr lang="en-GB" dirty="0"/>
              <a:t>Iambic pentameter</a:t>
            </a:r>
          </a:p>
          <a:p>
            <a:pPr algn="l">
              <a:buFont typeface="Arial" panose="020B0604020202020204" pitchFamily="34" charset="0"/>
              <a:buChar char="•"/>
            </a:pPr>
            <a:r>
              <a:rPr lang="en-GB" b="0" i="0" u="none" strike="noStrike" dirty="0">
                <a:solidFill>
                  <a:srgbClr val="000000"/>
                </a:solidFill>
                <a:effectLst/>
              </a:rPr>
              <a:t>Satire</a:t>
            </a:r>
          </a:p>
          <a:p>
            <a:pPr algn="l">
              <a:buFont typeface="Arial" panose="020B0604020202020204" pitchFamily="34" charset="0"/>
              <a:buChar char="•"/>
            </a:pPr>
            <a:r>
              <a:rPr lang="en-GB" b="0" i="0" u="none" strike="noStrike" dirty="0">
                <a:solidFill>
                  <a:srgbClr val="000000"/>
                </a:solidFill>
                <a:effectLst/>
              </a:rPr>
              <a:t>Contrast</a:t>
            </a:r>
          </a:p>
          <a:p>
            <a:pPr algn="l">
              <a:buFont typeface="Arial" panose="020B0604020202020204" pitchFamily="34" charset="0"/>
              <a:buChar char="•"/>
            </a:pPr>
            <a:r>
              <a:rPr lang="en-GB" b="0" i="0" u="none" strike="noStrike" dirty="0">
                <a:solidFill>
                  <a:srgbClr val="000000"/>
                </a:solidFill>
                <a:effectLst/>
              </a:rPr>
              <a:t>Irony</a:t>
            </a:r>
          </a:p>
          <a:p>
            <a:pPr algn="l">
              <a:buFont typeface="Arial" panose="020B0604020202020204" pitchFamily="34" charset="0"/>
              <a:buChar char="•"/>
            </a:pPr>
            <a:r>
              <a:rPr lang="en-GB" b="0" i="0" u="none" strike="noStrike" dirty="0">
                <a:solidFill>
                  <a:srgbClr val="000000"/>
                </a:solidFill>
                <a:effectLst/>
              </a:rPr>
              <a:t>Imagery</a:t>
            </a:r>
          </a:p>
          <a:p>
            <a:pPr algn="l">
              <a:buFont typeface="Arial" panose="020B0604020202020204" pitchFamily="34" charset="0"/>
              <a:buChar char="•"/>
            </a:pPr>
            <a:r>
              <a:rPr lang="en-GB" b="0" i="0" u="none" strike="noStrike" dirty="0">
                <a:solidFill>
                  <a:srgbClr val="000000"/>
                </a:solidFill>
                <a:effectLst/>
              </a:rPr>
              <a:t>Metaphor</a:t>
            </a:r>
          </a:p>
          <a:p>
            <a:pPr algn="l">
              <a:buFont typeface="Arial" panose="020B0604020202020204" pitchFamily="34" charset="0"/>
              <a:buChar char="•"/>
            </a:pPr>
            <a:r>
              <a:rPr lang="en-GB" b="0" i="0" u="none" strike="noStrike" dirty="0">
                <a:solidFill>
                  <a:srgbClr val="000000"/>
                </a:solidFill>
                <a:effectLst/>
              </a:rPr>
              <a:t>Caesura</a:t>
            </a:r>
          </a:p>
          <a:p>
            <a:pPr algn="l">
              <a:buFont typeface="Arial" panose="020B0604020202020204" pitchFamily="34" charset="0"/>
              <a:buChar char="•"/>
            </a:pPr>
            <a:r>
              <a:rPr lang="en-GB" b="0" i="0" u="none" strike="noStrike" dirty="0">
                <a:solidFill>
                  <a:srgbClr val="000000"/>
                </a:solidFill>
                <a:effectLst/>
              </a:rPr>
              <a:t>Allusion</a:t>
            </a:r>
          </a:p>
          <a:p>
            <a:pPr algn="l">
              <a:buFont typeface="Arial" panose="020B0604020202020204" pitchFamily="34" charset="0"/>
              <a:buChar char="•"/>
            </a:pPr>
            <a:r>
              <a:rPr lang="en-GB" b="0" i="0" u="none" strike="noStrike" dirty="0">
                <a:solidFill>
                  <a:srgbClr val="000000"/>
                </a:solidFill>
                <a:effectLst/>
              </a:rPr>
              <a:t>Direct Address</a:t>
            </a:r>
          </a:p>
          <a:p>
            <a:pPr algn="l">
              <a:buFont typeface="Arial" panose="020B0604020202020204" pitchFamily="34" charset="0"/>
              <a:buChar char="•"/>
            </a:pPr>
            <a:r>
              <a:rPr lang="en-GB" b="0" i="0" u="none" strike="noStrike" dirty="0">
                <a:solidFill>
                  <a:srgbClr val="000000"/>
                </a:solidFill>
                <a:effectLst/>
              </a:rPr>
              <a:t>Apostrophe</a:t>
            </a:r>
          </a:p>
          <a:p>
            <a:pPr algn="l">
              <a:buFont typeface="Arial" panose="020B0604020202020204" pitchFamily="34" charset="0"/>
              <a:buChar char="•"/>
            </a:pPr>
            <a:r>
              <a:rPr lang="en-GB" b="0" i="0" u="none" strike="noStrike" dirty="0">
                <a:solidFill>
                  <a:srgbClr val="000000"/>
                </a:solidFill>
                <a:effectLst/>
              </a:rPr>
              <a:t>Repetition</a:t>
            </a:r>
          </a:p>
          <a:p>
            <a:pPr algn="l">
              <a:buFont typeface="Arial" panose="020B0604020202020204" pitchFamily="34" charset="0"/>
              <a:buChar char="•"/>
            </a:pPr>
            <a:r>
              <a:rPr lang="en-GB" b="0" i="0" u="none" strike="noStrike" dirty="0">
                <a:solidFill>
                  <a:srgbClr val="000000"/>
                </a:solidFill>
                <a:effectLst/>
              </a:rPr>
              <a:t>Rhyming Couplets</a:t>
            </a:r>
          </a:p>
          <a:p>
            <a:pPr algn="l">
              <a:buFont typeface="Arial" panose="020B0604020202020204" pitchFamily="34" charset="0"/>
              <a:buChar char="•"/>
            </a:pPr>
            <a:r>
              <a:rPr lang="en-GB" b="0" i="0" u="none" strike="noStrike" dirty="0">
                <a:solidFill>
                  <a:srgbClr val="000000"/>
                </a:solidFill>
                <a:effectLst/>
              </a:rPr>
              <a:t>Iambic Pentameter</a:t>
            </a:r>
          </a:p>
          <a:p>
            <a:pPr algn="l">
              <a:buFont typeface="Arial" panose="020B0604020202020204" pitchFamily="34" charset="0"/>
              <a:buChar char="•"/>
            </a:pPr>
            <a:r>
              <a:rPr lang="en-GB" b="0" i="0" u="none" strike="noStrike" dirty="0">
                <a:solidFill>
                  <a:srgbClr val="000000"/>
                </a:solidFill>
                <a:effectLst/>
              </a:rPr>
              <a:t>Consonance</a:t>
            </a:r>
          </a:p>
          <a:p>
            <a:pPr algn="l">
              <a:buFont typeface="Arial" panose="020B0604020202020204" pitchFamily="34" charset="0"/>
              <a:buChar char="•"/>
            </a:pPr>
            <a:r>
              <a:rPr lang="en-GB" b="0" i="0" u="none" strike="noStrike" dirty="0">
                <a:solidFill>
                  <a:srgbClr val="000000"/>
                </a:solidFill>
                <a:effectLst/>
              </a:rPr>
              <a:t>Alliteration</a:t>
            </a:r>
          </a:p>
          <a:p>
            <a:pPr algn="l">
              <a:buFont typeface="Arial" panose="020B0604020202020204" pitchFamily="34" charset="0"/>
              <a:buChar char="•"/>
            </a:pPr>
            <a:r>
              <a:rPr lang="en-GB" b="0" i="0" u="none" strike="noStrike" dirty="0">
                <a:solidFill>
                  <a:srgbClr val="000000"/>
                </a:solidFill>
                <a:effectLst/>
              </a:rPr>
              <a:t>Personification</a:t>
            </a:r>
          </a:p>
          <a:p>
            <a:pPr algn="l">
              <a:buFont typeface="Arial" panose="020B0604020202020204" pitchFamily="34" charset="0"/>
              <a:buChar char="•"/>
            </a:pPr>
            <a:endParaRPr lang="en-GB" b="0" i="0" u="none" strike="noStrike" dirty="0">
              <a:solidFill>
                <a:srgbClr val="000000"/>
              </a:solidFill>
              <a:effectLst/>
            </a:endParaRPr>
          </a:p>
          <a:p>
            <a:pPr algn="l">
              <a:buFont typeface="Arial" panose="020B0604020202020204" pitchFamily="34" charset="0"/>
              <a:buChar char="•"/>
            </a:pPr>
            <a:endParaRPr lang="en-GB" b="0" i="0" u="none" strike="noStrike" dirty="0">
              <a:solidFill>
                <a:srgbClr val="000000"/>
              </a:solidFill>
              <a:effectLst/>
            </a:endParaRPr>
          </a:p>
          <a:p>
            <a:endParaRPr lang="en-GB" dirty="0"/>
          </a:p>
        </p:txBody>
      </p:sp>
      <p:sp>
        <p:nvSpPr>
          <p:cNvPr id="4" name="Slide Number Placeholder 3"/>
          <p:cNvSpPr>
            <a:spLocks noGrp="1"/>
          </p:cNvSpPr>
          <p:nvPr>
            <p:ph type="sldNum" sz="quarter" idx="5"/>
          </p:nvPr>
        </p:nvSpPr>
        <p:spPr/>
        <p:txBody>
          <a:bodyPr/>
          <a:lstStyle/>
          <a:p>
            <a:fld id="{F7875CCD-62A3-D04A-AA80-7C84E75BD33D}" type="slidenum">
              <a:rPr lang="en-GB" smtClean="0"/>
              <a:t>19</a:t>
            </a:fld>
            <a:endParaRPr lang="en-GB"/>
          </a:p>
        </p:txBody>
      </p:sp>
    </p:spTree>
    <p:extLst>
      <p:ext uri="{BB962C8B-B14F-4D97-AF65-F5344CB8AC3E}">
        <p14:creationId xmlns:p14="http://schemas.microsoft.com/office/powerpoint/2010/main" val="37754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13862F-5E80-30DA-5C16-5F5719B154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0F0752-9C4E-F5E1-7746-F49F04FE30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3DAE1C-B75C-B40F-817B-5B43D738076D}"/>
              </a:ext>
            </a:extLst>
          </p:cNvPr>
          <p:cNvSpPr>
            <a:spLocks noGrp="1"/>
          </p:cNvSpPr>
          <p:nvPr>
            <p:ph type="body" idx="1"/>
          </p:nvPr>
        </p:nvSpPr>
        <p:spPr/>
        <p:txBody>
          <a:bodyPr/>
          <a:lstStyle/>
          <a:p>
            <a:r>
              <a:rPr lang="en-GB" dirty="0"/>
              <a:t>Remind pupils to use the essay companion.</a:t>
            </a:r>
          </a:p>
          <a:p>
            <a:endParaRPr lang="en-GB" dirty="0"/>
          </a:p>
          <a:p>
            <a:r>
              <a:rPr lang="en-GB" dirty="0"/>
              <a:t>Pupils will write as much as they can, receive feedback from a peer and then finish this at home.</a:t>
            </a:r>
          </a:p>
        </p:txBody>
      </p:sp>
      <p:sp>
        <p:nvSpPr>
          <p:cNvPr id="4" name="Slide Number Placeholder 3">
            <a:extLst>
              <a:ext uri="{FF2B5EF4-FFF2-40B4-BE49-F238E27FC236}">
                <a16:creationId xmlns:a16="http://schemas.microsoft.com/office/drawing/2014/main" id="{DE28E3F1-882F-8134-246D-8D8392C71934}"/>
              </a:ext>
            </a:extLst>
          </p:cNvPr>
          <p:cNvSpPr>
            <a:spLocks noGrp="1"/>
          </p:cNvSpPr>
          <p:nvPr>
            <p:ph type="sldNum" sz="quarter" idx="5"/>
          </p:nvPr>
        </p:nvSpPr>
        <p:spPr/>
        <p:txBody>
          <a:bodyPr/>
          <a:lstStyle/>
          <a:p>
            <a:fld id="{F7875CCD-62A3-D04A-AA80-7C84E75BD33D}" type="slidenum">
              <a:rPr lang="en-GB" smtClean="0"/>
              <a:t>23</a:t>
            </a:fld>
            <a:endParaRPr lang="en-GB"/>
          </a:p>
        </p:txBody>
      </p:sp>
    </p:spTree>
    <p:extLst>
      <p:ext uri="{BB962C8B-B14F-4D97-AF65-F5344CB8AC3E}">
        <p14:creationId xmlns:p14="http://schemas.microsoft.com/office/powerpoint/2010/main" val="5132386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www.msduckworthsclassroom.com</a:t>
            </a:r>
            <a:r>
              <a:rPr lang="en-US" dirty="0"/>
              <a:t>/product-page/songs-of-ourselves-volume-1-full-scheme-of-work-cie-igcse</a:t>
            </a:r>
          </a:p>
        </p:txBody>
      </p:sp>
      <p:sp>
        <p:nvSpPr>
          <p:cNvPr id="4" name="Slide Number Placeholder 3"/>
          <p:cNvSpPr>
            <a:spLocks noGrp="1"/>
          </p:cNvSpPr>
          <p:nvPr>
            <p:ph type="sldNum" sz="quarter" idx="5"/>
          </p:nvPr>
        </p:nvSpPr>
        <p:spPr/>
        <p:txBody>
          <a:bodyPr/>
          <a:lstStyle/>
          <a:p>
            <a:fld id="{8A6D193B-AD80-0B4B-9BBF-88E336AFA09D}" type="slidenum">
              <a:rPr lang="en-US" smtClean="0"/>
              <a:t>25</a:t>
            </a:fld>
            <a:endParaRPr lang="en-US"/>
          </a:p>
        </p:txBody>
      </p:sp>
    </p:spTree>
    <p:extLst>
      <p:ext uri="{BB962C8B-B14F-4D97-AF65-F5344CB8AC3E}">
        <p14:creationId xmlns:p14="http://schemas.microsoft.com/office/powerpoint/2010/main" val="3702998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Animated slide</a:t>
            </a:r>
          </a:p>
          <a:p>
            <a:endParaRPr lang="en-GB" dirty="0"/>
          </a:p>
          <a:p>
            <a:r>
              <a:rPr lang="en-GB" dirty="0"/>
              <a:t>Independent task and then pupils can share notes. 3 minutes on the independent task; 3 minutes in pairs.</a:t>
            </a:r>
          </a:p>
        </p:txBody>
      </p:sp>
      <p:sp>
        <p:nvSpPr>
          <p:cNvPr id="4" name="Slide Number Placeholder 3"/>
          <p:cNvSpPr>
            <a:spLocks noGrp="1"/>
          </p:cNvSpPr>
          <p:nvPr>
            <p:ph type="sldNum" sz="quarter" idx="5"/>
          </p:nvPr>
        </p:nvSpPr>
        <p:spPr/>
        <p:txBody>
          <a:bodyPr/>
          <a:lstStyle/>
          <a:p>
            <a:fld id="{F7875CCD-62A3-D04A-AA80-7C84E75BD33D}" type="slidenum">
              <a:rPr lang="en-GB" smtClean="0"/>
              <a:t>3</a:t>
            </a:fld>
            <a:endParaRPr lang="en-GB"/>
          </a:p>
        </p:txBody>
      </p:sp>
    </p:spTree>
    <p:extLst>
      <p:ext uri="{BB962C8B-B14F-4D97-AF65-F5344CB8AC3E}">
        <p14:creationId xmlns:p14="http://schemas.microsoft.com/office/powerpoint/2010/main" val="5450594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Animated slide</a:t>
            </a:r>
          </a:p>
          <a:p>
            <a:endParaRPr lang="en-GB" dirty="0"/>
          </a:p>
          <a:p>
            <a:r>
              <a:rPr lang="en-GB" dirty="0"/>
              <a:t>Source: https://</a:t>
            </a:r>
            <a:r>
              <a:rPr lang="en-GB" dirty="0" err="1"/>
              <a:t>archive.org</a:t>
            </a:r>
            <a:r>
              <a:rPr lang="en-GB" dirty="0"/>
              <a:t>/details/englishgentleman00brat/page/n13/mode/2up – this is a digital copy that your students might enjoy looking at. The English Gentlewoman is from page 262</a:t>
            </a:r>
          </a:p>
          <a:p>
            <a:endParaRPr lang="en-GB" dirty="0"/>
          </a:p>
          <a:p>
            <a:r>
              <a:rPr lang="en-GB" dirty="0"/>
              <a:t>Give pupils time to read and discuss in groups. You may prompt them to consider how this compares to expectations placed on women today.</a:t>
            </a:r>
          </a:p>
        </p:txBody>
      </p:sp>
      <p:sp>
        <p:nvSpPr>
          <p:cNvPr id="4" name="Slide Number Placeholder 3"/>
          <p:cNvSpPr>
            <a:spLocks noGrp="1"/>
          </p:cNvSpPr>
          <p:nvPr>
            <p:ph type="sldNum" sz="quarter" idx="5"/>
          </p:nvPr>
        </p:nvSpPr>
        <p:spPr/>
        <p:txBody>
          <a:bodyPr/>
          <a:lstStyle/>
          <a:p>
            <a:fld id="{F7875CCD-62A3-D04A-AA80-7C84E75BD33D}" type="slidenum">
              <a:rPr lang="en-GB" smtClean="0"/>
              <a:t>4</a:t>
            </a:fld>
            <a:endParaRPr lang="en-GB"/>
          </a:p>
        </p:txBody>
      </p:sp>
    </p:spTree>
    <p:extLst>
      <p:ext uri="{BB962C8B-B14F-4D97-AF65-F5344CB8AC3E}">
        <p14:creationId xmlns:p14="http://schemas.microsoft.com/office/powerpoint/2010/main" val="595145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Elicit ideas from the class</a:t>
            </a:r>
          </a:p>
        </p:txBody>
      </p:sp>
      <p:sp>
        <p:nvSpPr>
          <p:cNvPr id="4" name="Slide Number Placeholder 3"/>
          <p:cNvSpPr>
            <a:spLocks noGrp="1"/>
          </p:cNvSpPr>
          <p:nvPr>
            <p:ph type="sldNum" sz="quarter" idx="5"/>
          </p:nvPr>
        </p:nvSpPr>
        <p:spPr/>
        <p:txBody>
          <a:bodyPr/>
          <a:lstStyle/>
          <a:p>
            <a:fld id="{F7875CCD-62A3-D04A-AA80-7C84E75BD33D}" type="slidenum">
              <a:rPr lang="en-GB" smtClean="0"/>
              <a:t>5</a:t>
            </a:fld>
            <a:endParaRPr lang="en-GB"/>
          </a:p>
        </p:txBody>
      </p:sp>
    </p:spTree>
    <p:extLst>
      <p:ext uri="{BB962C8B-B14F-4D97-AF65-F5344CB8AC3E}">
        <p14:creationId xmlns:p14="http://schemas.microsoft.com/office/powerpoint/2010/main" val="3977335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Animated slide</a:t>
            </a:r>
          </a:p>
          <a:p>
            <a:endParaRPr lang="en-GB" dirty="0"/>
          </a:p>
          <a:p>
            <a:r>
              <a:rPr lang="en-GB" dirty="0"/>
              <a:t>Pose the question and then play the slide.</a:t>
            </a:r>
          </a:p>
        </p:txBody>
      </p:sp>
      <p:sp>
        <p:nvSpPr>
          <p:cNvPr id="4" name="Slide Number Placeholder 3"/>
          <p:cNvSpPr>
            <a:spLocks noGrp="1"/>
          </p:cNvSpPr>
          <p:nvPr>
            <p:ph type="sldNum" sz="quarter" idx="5"/>
          </p:nvPr>
        </p:nvSpPr>
        <p:spPr/>
        <p:txBody>
          <a:bodyPr/>
          <a:lstStyle/>
          <a:p>
            <a:fld id="{F7875CCD-62A3-D04A-AA80-7C84E75BD33D}" type="slidenum">
              <a:rPr lang="en-GB" smtClean="0"/>
              <a:t>6</a:t>
            </a:fld>
            <a:endParaRPr lang="en-GB"/>
          </a:p>
        </p:txBody>
      </p:sp>
    </p:spTree>
    <p:extLst>
      <p:ext uri="{BB962C8B-B14F-4D97-AF65-F5344CB8AC3E}">
        <p14:creationId xmlns:p14="http://schemas.microsoft.com/office/powerpoint/2010/main" val="1008769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are only to fill in the summary page of the poem overview</a:t>
            </a:r>
          </a:p>
        </p:txBody>
      </p:sp>
      <p:sp>
        <p:nvSpPr>
          <p:cNvPr id="4" name="Slide Number Placeholder 3"/>
          <p:cNvSpPr>
            <a:spLocks noGrp="1"/>
          </p:cNvSpPr>
          <p:nvPr>
            <p:ph type="sldNum" sz="quarter" idx="5"/>
          </p:nvPr>
        </p:nvSpPr>
        <p:spPr/>
        <p:txBody>
          <a:bodyPr/>
          <a:lstStyle/>
          <a:p>
            <a:fld id="{F7875CCD-62A3-D04A-AA80-7C84E75BD33D}" type="slidenum">
              <a:rPr lang="en-GB" smtClean="0"/>
              <a:t>8</a:t>
            </a:fld>
            <a:endParaRPr lang="en-GB"/>
          </a:p>
        </p:txBody>
      </p:sp>
    </p:spTree>
    <p:extLst>
      <p:ext uri="{BB962C8B-B14F-4D97-AF65-F5344CB8AC3E}">
        <p14:creationId xmlns:p14="http://schemas.microsoft.com/office/powerpoint/2010/main" val="901273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Animated slide</a:t>
            </a:r>
          </a:p>
          <a:p>
            <a:endParaRPr lang="en-GB" dirty="0"/>
          </a:p>
          <a:p>
            <a:r>
              <a:rPr lang="en-GB" dirty="0"/>
              <a:t>Elicit responses before playing the slide.</a:t>
            </a:r>
          </a:p>
          <a:p>
            <a:endParaRPr lang="en-GB" dirty="0"/>
          </a:p>
          <a:p>
            <a:r>
              <a:rPr lang="en-GB" dirty="0"/>
              <a:t>Discuss as a class and make notes in the booklet</a:t>
            </a:r>
          </a:p>
          <a:p>
            <a:endParaRPr lang="en-GB" dirty="0"/>
          </a:p>
          <a:p>
            <a:r>
              <a:rPr lang="en-GB" dirty="0"/>
              <a:t>Teacher notes: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0" dirty="0">
                <a:latin typeface="Calibri Light" panose="020F0302020204030204" pitchFamily="34" charset="0"/>
                <a:cs typeface="Calibri Light" panose="020F0302020204030204" pitchFamily="34" charset="0"/>
              </a:rPr>
              <a:t>Apostrophe</a:t>
            </a:r>
            <a:r>
              <a:rPr lang="en-GB" sz="1200" b="0" i="0" dirty="0">
                <a:latin typeface="Calibri Light" panose="020F0302020204030204" pitchFamily="34" charset="0"/>
                <a:cs typeface="Calibri Light" panose="020F0302020204030204" pitchFamily="34" charset="0"/>
              </a:rPr>
              <a:t>: The direct address to ‘Madam’ creates a sense of immediacy and intimacy, as though the speaker is advising a specific person.</a:t>
            </a:r>
          </a:p>
          <a:p>
            <a:r>
              <a:rPr lang="en-GB" b="1" dirty="0"/>
              <a:t>Turning Point</a:t>
            </a:r>
            <a:r>
              <a:rPr lang="en-GB" dirty="0"/>
              <a:t>: The apostrophe is placed on the 13th line, which is significant as it is near the end of the poem and acts as a turning point or climax. The speaker shifts from describing the burdens of marriage and the benefits of a virgin state to directly advising and imploring the listener. This intensifies the tone and makes the message more personal and urgent.</a:t>
            </a:r>
          </a:p>
          <a:p>
            <a:r>
              <a:rPr lang="en-GB" b="1" dirty="0"/>
              <a:t>Direct Address</a:t>
            </a:r>
            <a:r>
              <a:rPr lang="en-GB" dirty="0"/>
              <a:t>: By addressing "Madam," the speaker creates a conversational tone, making the poem feel more intimate and persuasive. This rhetorical strategy invites the reader to feel included in the argument and consider the advice being given.</a:t>
            </a:r>
          </a:p>
          <a:p>
            <a:r>
              <a:rPr lang="en-GB" b="1" dirty="0"/>
              <a:t>Emphasis on Advice</a:t>
            </a:r>
            <a:r>
              <a:rPr lang="en-GB" dirty="0"/>
              <a:t>: Placing the apostrophe so late in the poem underlines its significance. The speaker has laid out all the reasoning in the preceding lines, and the apostrophe serves as a call to action, urging the "Madam" to reject societal expectations and choose a life of independence.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dirty="0">
              <a:latin typeface="Calibri Light" panose="020F0302020204030204" pitchFamily="34" charset="0"/>
              <a:cs typeface="Calibri Light" panose="020F0302020204030204" pitchFamily="34" charset="0"/>
            </a:endParaRPr>
          </a:p>
          <a:p>
            <a:endParaRPr lang="en-GB" dirty="0"/>
          </a:p>
        </p:txBody>
      </p:sp>
      <p:sp>
        <p:nvSpPr>
          <p:cNvPr id="4" name="Slide Number Placeholder 3"/>
          <p:cNvSpPr>
            <a:spLocks noGrp="1"/>
          </p:cNvSpPr>
          <p:nvPr>
            <p:ph type="sldNum" sz="quarter" idx="5"/>
          </p:nvPr>
        </p:nvSpPr>
        <p:spPr/>
        <p:txBody>
          <a:bodyPr/>
          <a:lstStyle/>
          <a:p>
            <a:fld id="{F7875CCD-62A3-D04A-AA80-7C84E75BD33D}" type="slidenum">
              <a:rPr lang="en-GB" smtClean="0"/>
              <a:t>9</a:t>
            </a:fld>
            <a:endParaRPr lang="en-GB"/>
          </a:p>
        </p:txBody>
      </p:sp>
    </p:spTree>
    <p:extLst>
      <p:ext uri="{BB962C8B-B14F-4D97-AF65-F5344CB8AC3E}">
        <p14:creationId xmlns:p14="http://schemas.microsoft.com/office/powerpoint/2010/main" val="13082143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Animated slide</a:t>
            </a:r>
          </a:p>
          <a:p>
            <a:endParaRPr lang="en-GB" dirty="0"/>
          </a:p>
          <a:p>
            <a:r>
              <a:rPr lang="en-GB" dirty="0"/>
              <a:t>Read through and check understanding. Prompt pupils to make notes on the ‘additional notes’ page for this poem.</a:t>
            </a:r>
          </a:p>
        </p:txBody>
      </p:sp>
      <p:sp>
        <p:nvSpPr>
          <p:cNvPr id="4" name="Slide Number Placeholder 3"/>
          <p:cNvSpPr>
            <a:spLocks noGrp="1"/>
          </p:cNvSpPr>
          <p:nvPr>
            <p:ph type="sldNum" sz="quarter" idx="5"/>
          </p:nvPr>
        </p:nvSpPr>
        <p:spPr/>
        <p:txBody>
          <a:bodyPr/>
          <a:lstStyle/>
          <a:p>
            <a:fld id="{F7875CCD-62A3-D04A-AA80-7C84E75BD33D}" type="slidenum">
              <a:rPr lang="en-GB" smtClean="0"/>
              <a:t>10</a:t>
            </a:fld>
            <a:endParaRPr lang="en-GB"/>
          </a:p>
        </p:txBody>
      </p:sp>
    </p:spTree>
    <p:extLst>
      <p:ext uri="{BB962C8B-B14F-4D97-AF65-F5344CB8AC3E}">
        <p14:creationId xmlns:p14="http://schemas.microsoft.com/office/powerpoint/2010/main" val="20109810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should annotate their copies of the poem.</a:t>
            </a:r>
          </a:p>
          <a:p>
            <a:endParaRPr lang="en-GB" dirty="0"/>
          </a:p>
          <a:p>
            <a:r>
              <a:rPr lang="en-GB" dirty="0"/>
              <a:t>Pupils to share ideas after the time is up. Prompt the class to add any good ideas to their poem.</a:t>
            </a:r>
          </a:p>
        </p:txBody>
      </p:sp>
      <p:sp>
        <p:nvSpPr>
          <p:cNvPr id="4" name="Slide Number Placeholder 3"/>
          <p:cNvSpPr>
            <a:spLocks noGrp="1"/>
          </p:cNvSpPr>
          <p:nvPr>
            <p:ph type="sldNum" sz="quarter" idx="5"/>
          </p:nvPr>
        </p:nvSpPr>
        <p:spPr/>
        <p:txBody>
          <a:bodyPr/>
          <a:lstStyle/>
          <a:p>
            <a:fld id="{F7875CCD-62A3-D04A-AA80-7C84E75BD33D}" type="slidenum">
              <a:rPr lang="en-GB" smtClean="0"/>
              <a:t>11</a:t>
            </a:fld>
            <a:endParaRPr lang="en-GB"/>
          </a:p>
        </p:txBody>
      </p:sp>
    </p:spTree>
    <p:extLst>
      <p:ext uri="{BB962C8B-B14F-4D97-AF65-F5344CB8AC3E}">
        <p14:creationId xmlns:p14="http://schemas.microsoft.com/office/powerpoint/2010/main" val="27356149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microsoft.com/office/2007/relationships/hdphoto" Target="../media/hdphoto5.wdp"/><Relationship Id="rId4" Type="http://schemas.openxmlformats.org/officeDocument/2006/relationships/image" Target="../media/image14.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microsoft.com/office/2007/relationships/hdphoto" Target="../media/hdphoto6.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8.png"/><Relationship Id="rId5" Type="http://schemas.microsoft.com/office/2007/relationships/hdphoto" Target="../media/hdphoto7.wdp"/><Relationship Id="rId4" Type="http://schemas.openxmlformats.org/officeDocument/2006/relationships/image" Target="../media/image1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7" Type="http://schemas.microsoft.com/office/2007/relationships/hdphoto" Target="../media/hdphoto8.wdp"/><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4.png"/><Relationship Id="rId5" Type="http://schemas.microsoft.com/office/2007/relationships/hdphoto" Target="../media/hdphoto9.wdp"/><Relationship Id="rId4" Type="http://schemas.openxmlformats.org/officeDocument/2006/relationships/image" Target="../media/image2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microsoft.com/office/2007/relationships/hdphoto" Target="../media/hdphoto7.wdp"/><Relationship Id="rId5" Type="http://schemas.openxmlformats.org/officeDocument/2006/relationships/image" Target="../media/image17.png"/><Relationship Id="rId4" Type="http://schemas.openxmlformats.org/officeDocument/2006/relationships/image" Target="../media/image25.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4.svg"/><Relationship Id="rId7" Type="http://schemas.openxmlformats.org/officeDocument/2006/relationships/image" Target="../media/image27.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6.png"/><Relationship Id="rId5" Type="http://schemas.microsoft.com/office/2007/relationships/hdphoto" Target="../media/hdphoto7.wdp"/><Relationship Id="rId4" Type="http://schemas.openxmlformats.org/officeDocument/2006/relationships/image" Target="../media/image17.png"/><Relationship Id="rId9" Type="http://schemas.microsoft.com/office/2007/relationships/hdphoto" Target="../media/hdphoto10.wdp"/></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33.png"/><Relationship Id="rId4" Type="http://schemas.openxmlformats.org/officeDocument/2006/relationships/image" Target="../media/image3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4.svg"/><Relationship Id="rId7" Type="http://schemas.openxmlformats.org/officeDocument/2006/relationships/image" Target="../media/image3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31.svg"/><Relationship Id="rId11" Type="http://schemas.microsoft.com/office/2007/relationships/hdphoto" Target="../media/hdphoto11.wdp"/><Relationship Id="rId5" Type="http://schemas.openxmlformats.org/officeDocument/2006/relationships/image" Target="../media/image30.png"/><Relationship Id="rId10" Type="http://schemas.openxmlformats.org/officeDocument/2006/relationships/image" Target="../media/image37.png"/><Relationship Id="rId4" Type="http://schemas.openxmlformats.org/officeDocument/2006/relationships/image" Target="../media/image32.png"/><Relationship Id="rId9" Type="http://schemas.openxmlformats.org/officeDocument/2006/relationships/image" Target="../media/image36.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35.png"/><Relationship Id="rId13" Type="http://schemas.microsoft.com/office/2007/relationships/hdphoto" Target="../media/hdphoto12.wdp"/><Relationship Id="rId3" Type="http://schemas.openxmlformats.org/officeDocument/2006/relationships/image" Target="../media/image4.svg"/><Relationship Id="rId7" Type="http://schemas.openxmlformats.org/officeDocument/2006/relationships/image" Target="../media/image34.png"/><Relationship Id="rId12" Type="http://schemas.openxmlformats.org/officeDocument/2006/relationships/image" Target="../media/image3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31.svg"/><Relationship Id="rId11" Type="http://schemas.microsoft.com/office/2007/relationships/hdphoto" Target="../media/hdphoto11.wdp"/><Relationship Id="rId5" Type="http://schemas.openxmlformats.org/officeDocument/2006/relationships/image" Target="../media/image30.png"/><Relationship Id="rId10" Type="http://schemas.openxmlformats.org/officeDocument/2006/relationships/image" Target="../media/image37.png"/><Relationship Id="rId4" Type="http://schemas.openxmlformats.org/officeDocument/2006/relationships/image" Target="../media/image32.png"/><Relationship Id="rId9" Type="http://schemas.openxmlformats.org/officeDocument/2006/relationships/image" Target="../media/image36.svg"/><Relationship Id="rId14" Type="http://schemas.openxmlformats.org/officeDocument/2006/relationships/image" Target="../media/image39.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0.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42.png"/><Relationship Id="rId5" Type="http://schemas.microsoft.com/office/2007/relationships/hdphoto" Target="../media/hdphoto13.wdp"/><Relationship Id="rId4" Type="http://schemas.openxmlformats.org/officeDocument/2006/relationships/image" Target="../media/image4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microsoft.com/office/2007/relationships/hdphoto" Target="../media/hdphoto2.wdp"/><Relationship Id="rId4"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microsoft.com/office/2007/relationships/hdphoto" Target="../media/hdphoto3.wdp"/><Relationship Id="rId5" Type="http://schemas.openxmlformats.org/officeDocument/2006/relationships/image" Target="../media/image11.png"/><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png"/><Relationship Id="rId5" Type="http://schemas.microsoft.com/office/2007/relationships/hdphoto" Target="../media/hdphoto4.wdp"/><Relationship Id="rId4"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formation">
    <p:bg>
      <p:bgPr>
        <a:solidFill>
          <a:srgbClr val="FF93AC"/>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B524A-C7AF-BD15-E732-E8CF6A9E0E70}"/>
              </a:ext>
            </a:extLst>
          </p:cNvPr>
          <p:cNvSpPr/>
          <p:nvPr userDrawn="1"/>
        </p:nvSpPr>
        <p:spPr>
          <a:xfrm>
            <a:off x="212942" y="179386"/>
            <a:ext cx="17846458" cy="9898051"/>
          </a:xfrm>
          <a:prstGeom prst="rect">
            <a:avLst/>
          </a:prstGeom>
          <a:solidFill>
            <a:srgbClr val="FB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AutoShape 4">
            <a:extLst>
              <a:ext uri="{FF2B5EF4-FFF2-40B4-BE49-F238E27FC236}">
                <a16:creationId xmlns:a16="http://schemas.microsoft.com/office/drawing/2014/main" id="{74D615A3-55DE-3A94-192E-24AA559E30FB}"/>
              </a:ext>
            </a:extLst>
          </p:cNvPr>
          <p:cNvSpPr/>
          <p:nvPr userDrawn="1"/>
        </p:nvSpPr>
        <p:spPr>
          <a:xfrm>
            <a:off x="0" y="1485900"/>
            <a:ext cx="7105264" cy="19050"/>
          </a:xfrm>
          <a:prstGeom prst="line">
            <a:avLst/>
          </a:prstGeom>
          <a:ln w="114300" cap="flat">
            <a:solidFill>
              <a:srgbClr val="9FC3D0"/>
            </a:solidFill>
            <a:prstDash val="solid"/>
            <a:headEnd type="none" w="sm" len="sm"/>
            <a:tailEnd type="none" w="sm" len="sm"/>
          </a:ln>
        </p:spPr>
        <p:txBody>
          <a:bodyPr/>
          <a:lstStyle/>
          <a:p>
            <a:endParaRPr lang="en-GB"/>
          </a:p>
        </p:txBody>
      </p:sp>
      <p:sp>
        <p:nvSpPr>
          <p:cNvPr id="8" name="AutoShape 6">
            <a:extLst>
              <a:ext uri="{FF2B5EF4-FFF2-40B4-BE49-F238E27FC236}">
                <a16:creationId xmlns:a16="http://schemas.microsoft.com/office/drawing/2014/main" id="{A8DE5B39-6070-6973-5939-9DAB745A9411}"/>
              </a:ext>
            </a:extLst>
          </p:cNvPr>
          <p:cNvSpPr/>
          <p:nvPr userDrawn="1"/>
        </p:nvSpPr>
        <p:spPr>
          <a:xfrm>
            <a:off x="11690768" y="1485900"/>
            <a:ext cx="6561373" cy="0"/>
          </a:xfrm>
          <a:prstGeom prst="line">
            <a:avLst/>
          </a:prstGeom>
          <a:ln w="114300" cap="flat">
            <a:solidFill>
              <a:srgbClr val="9FC3D0"/>
            </a:solidFill>
            <a:prstDash val="solid"/>
            <a:headEnd type="none" w="sm" len="sm"/>
            <a:tailEnd type="none" w="sm" len="sm"/>
          </a:ln>
        </p:spPr>
        <p:txBody>
          <a:bodyPr/>
          <a:lstStyle/>
          <a:p>
            <a:endParaRPr lang="en-GB"/>
          </a:p>
        </p:txBody>
      </p:sp>
      <p:sp>
        <p:nvSpPr>
          <p:cNvPr id="10" name="Content Placeholder 9">
            <a:extLst>
              <a:ext uri="{FF2B5EF4-FFF2-40B4-BE49-F238E27FC236}">
                <a16:creationId xmlns:a16="http://schemas.microsoft.com/office/drawing/2014/main" id="{8CF10154-831A-C3E0-0F9D-AC385A31534D}"/>
              </a:ext>
            </a:extLst>
          </p:cNvPr>
          <p:cNvSpPr>
            <a:spLocks noGrp="1"/>
          </p:cNvSpPr>
          <p:nvPr>
            <p:ph sz="quarter" idx="13"/>
          </p:nvPr>
        </p:nvSpPr>
        <p:spPr>
          <a:xfrm>
            <a:off x="1066800" y="1889312"/>
            <a:ext cx="15697200" cy="6915150"/>
          </a:xfrm>
          <a:noFill/>
          <a:ln>
            <a:solidFill>
              <a:srgbClr val="F6B2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1" name="Title 1">
            <a:extLst>
              <a:ext uri="{FF2B5EF4-FFF2-40B4-BE49-F238E27FC236}">
                <a16:creationId xmlns:a16="http://schemas.microsoft.com/office/drawing/2014/main" id="{8BA88324-C251-E444-8085-C79A27FE0C5F}"/>
              </a:ext>
            </a:extLst>
          </p:cNvPr>
          <p:cNvSpPr>
            <a:spLocks noGrp="1"/>
          </p:cNvSpPr>
          <p:nvPr>
            <p:ph type="ctrTitle"/>
          </p:nvPr>
        </p:nvSpPr>
        <p:spPr>
          <a:xfrm>
            <a:off x="2176579" y="34925"/>
            <a:ext cx="13919184" cy="1470025"/>
          </a:xfrm>
          <a:noFill/>
          <a:ln>
            <a:noFill/>
          </a:ln>
        </p:spPr>
        <p:txBody>
          <a:bodyPr>
            <a:normAutofit/>
          </a:bodyPr>
          <a:lstStyle>
            <a:lvl1pPr>
              <a:defRPr sz="4800" b="0" i="0">
                <a:latin typeface="Calibri Light" panose="020F0302020204030204" pitchFamily="34" charset="0"/>
                <a:cs typeface="Calibri Light" panose="020F0302020204030204" pitchFamily="34" charset="0"/>
              </a:defRPr>
            </a:lvl1pPr>
          </a:lstStyle>
          <a:p>
            <a:r>
              <a:rPr lang="en-US" dirty="0"/>
              <a:t>Click to edit Master title style</a:t>
            </a:r>
          </a:p>
        </p:txBody>
      </p:sp>
      <p:sp>
        <p:nvSpPr>
          <p:cNvPr id="14" name="Freeform 13">
            <a:extLst>
              <a:ext uri="{FF2B5EF4-FFF2-40B4-BE49-F238E27FC236}">
                <a16:creationId xmlns:a16="http://schemas.microsoft.com/office/drawing/2014/main" id="{DDD87379-7808-678A-A1FA-BB883B80FF87}"/>
              </a:ext>
            </a:extLst>
          </p:cNvPr>
          <p:cNvSpPr/>
          <p:nvPr userDrawn="1"/>
        </p:nvSpPr>
        <p:spPr>
          <a:xfrm>
            <a:off x="12646898" y="-210192"/>
            <a:ext cx="7315200" cy="2477783"/>
          </a:xfrm>
          <a:custGeom>
            <a:avLst/>
            <a:gdLst/>
            <a:ahLst/>
            <a:cxnLst/>
            <a:rect l="l" t="t" r="r" b="b"/>
            <a:pathLst>
              <a:path w="7315200" h="2477783">
                <a:moveTo>
                  <a:pt x="0" y="0"/>
                </a:moveTo>
                <a:lnTo>
                  <a:pt x="7315200" y="0"/>
                </a:lnTo>
                <a:lnTo>
                  <a:pt x="7315200" y="2477784"/>
                </a:lnTo>
                <a:lnTo>
                  <a:pt x="0" y="24777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5" name="Freeform 16">
            <a:extLst>
              <a:ext uri="{FF2B5EF4-FFF2-40B4-BE49-F238E27FC236}">
                <a16:creationId xmlns:a16="http://schemas.microsoft.com/office/drawing/2014/main" id="{2F001114-B8DC-0815-BF65-517680BE2EDD}"/>
              </a:ext>
            </a:extLst>
          </p:cNvPr>
          <p:cNvSpPr/>
          <p:nvPr userDrawn="1"/>
        </p:nvSpPr>
        <p:spPr>
          <a:xfrm>
            <a:off x="11811000" y="8496300"/>
            <a:ext cx="7315200" cy="2477783"/>
          </a:xfrm>
          <a:custGeom>
            <a:avLst/>
            <a:gdLst/>
            <a:ahLst/>
            <a:cxnLst/>
            <a:rect l="l" t="t" r="r" b="b"/>
            <a:pathLst>
              <a:path w="7315200" h="2477783">
                <a:moveTo>
                  <a:pt x="0" y="0"/>
                </a:moveTo>
                <a:lnTo>
                  <a:pt x="7315200" y="0"/>
                </a:lnTo>
                <a:lnTo>
                  <a:pt x="7315200" y="2477783"/>
                </a:lnTo>
                <a:lnTo>
                  <a:pt x="0" y="24777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pic>
        <p:nvPicPr>
          <p:cNvPr id="2" name="Picture 1" descr="A yellow paper with a checklist&#10;&#10;Description automatically generated">
            <a:extLst>
              <a:ext uri="{FF2B5EF4-FFF2-40B4-BE49-F238E27FC236}">
                <a16:creationId xmlns:a16="http://schemas.microsoft.com/office/drawing/2014/main" id="{5BE20BB3-AA2B-7E84-467E-CD7FDCF94F81}"/>
              </a:ext>
            </a:extLst>
          </p:cNvPr>
          <p:cNvPicPr>
            <a:picLocks noChangeAspect="1"/>
          </p:cNvPicPr>
          <p:nvPr userDrawn="1"/>
        </p:nvPicPr>
        <p:blipFill>
          <a:blip r:embed="rId4">
            <a:extLst>
              <a:ext uri="{BEBA8EAE-BF5A-486C-A8C5-ECC9F3942E4B}">
                <a14:imgProps xmlns:a14="http://schemas.microsoft.com/office/drawing/2010/main">
                  <a14:imgLayer r:embed="rId5">
                    <a14:imgEffect>
                      <a14:backgroundRemoval t="9935" b="91205" l="9906" r="89937">
                        <a14:foregroundMark x1="31604" y1="91205" x2="31604" y2="91205"/>
                        <a14:foregroundMark x1="53459" y1="32085" x2="53459" y2="32085"/>
                        <a14:foregroundMark x1="43082" y1="28176" x2="43082" y2="28176"/>
                        <a14:foregroundMark x1="44969" y1="28502" x2="44969" y2="28502"/>
                        <a14:foregroundMark x1="45283" y1="43485" x2="45283" y2="43485"/>
                        <a14:foregroundMark x1="44497" y1="49674" x2="44497" y2="49674"/>
                        <a14:foregroundMark x1="45597" y1="58632" x2="45597" y2="58632"/>
                        <a14:foregroundMark x1="44969" y1="65472" x2="44969" y2="65472"/>
                        <a14:foregroundMark x1="46384" y1="74756" x2="46384" y2="74756"/>
                        <a14:foregroundMark x1="44969" y1="82085" x2="44969" y2="82085"/>
                        <a14:foregroundMark x1="44969" y1="82085" x2="44969" y2="82085"/>
                        <a14:foregroundMark x1="44969" y1="81270" x2="44969" y2="81270"/>
                      </a14:backgroundRemoval>
                    </a14:imgEffect>
                  </a14:imgLayer>
                </a14:imgProps>
              </a:ext>
            </a:extLst>
          </a:blip>
          <a:stretch>
            <a:fillRect/>
          </a:stretch>
        </p:blipFill>
        <p:spPr>
          <a:xfrm>
            <a:off x="228600" y="202522"/>
            <a:ext cx="1175491" cy="1134829"/>
          </a:xfrm>
          <a:prstGeom prst="rect">
            <a:avLst/>
          </a:prstGeom>
        </p:spPr>
      </p:pic>
    </p:spTree>
    <p:extLst>
      <p:ext uri="{BB962C8B-B14F-4D97-AF65-F5344CB8AC3E}">
        <p14:creationId xmlns:p14="http://schemas.microsoft.com/office/powerpoint/2010/main" val="10193803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Quest">
    <p:bg>
      <p:bgPr>
        <a:solidFill>
          <a:srgbClr val="FF93AC"/>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B524A-C7AF-BD15-E732-E8CF6A9E0E70}"/>
              </a:ext>
            </a:extLst>
          </p:cNvPr>
          <p:cNvSpPr/>
          <p:nvPr userDrawn="1"/>
        </p:nvSpPr>
        <p:spPr>
          <a:xfrm>
            <a:off x="212942" y="179386"/>
            <a:ext cx="17846458" cy="9898051"/>
          </a:xfrm>
          <a:prstGeom prst="rect">
            <a:avLst/>
          </a:prstGeom>
          <a:solidFill>
            <a:srgbClr val="FB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AutoShape 4">
            <a:extLst>
              <a:ext uri="{FF2B5EF4-FFF2-40B4-BE49-F238E27FC236}">
                <a16:creationId xmlns:a16="http://schemas.microsoft.com/office/drawing/2014/main" id="{74D615A3-55DE-3A94-192E-24AA559E30FB}"/>
              </a:ext>
            </a:extLst>
          </p:cNvPr>
          <p:cNvSpPr/>
          <p:nvPr userDrawn="1"/>
        </p:nvSpPr>
        <p:spPr>
          <a:xfrm>
            <a:off x="0" y="1485900"/>
            <a:ext cx="7105264" cy="19050"/>
          </a:xfrm>
          <a:prstGeom prst="line">
            <a:avLst/>
          </a:prstGeom>
          <a:ln w="114300" cap="flat">
            <a:solidFill>
              <a:srgbClr val="9FC3D0"/>
            </a:solidFill>
            <a:prstDash val="solid"/>
            <a:headEnd type="none" w="sm" len="sm"/>
            <a:tailEnd type="none" w="sm" len="sm"/>
          </a:ln>
        </p:spPr>
        <p:txBody>
          <a:bodyPr/>
          <a:lstStyle/>
          <a:p>
            <a:endParaRPr lang="en-GB"/>
          </a:p>
        </p:txBody>
      </p:sp>
      <p:sp>
        <p:nvSpPr>
          <p:cNvPr id="8" name="AutoShape 6">
            <a:extLst>
              <a:ext uri="{FF2B5EF4-FFF2-40B4-BE49-F238E27FC236}">
                <a16:creationId xmlns:a16="http://schemas.microsoft.com/office/drawing/2014/main" id="{A8DE5B39-6070-6973-5939-9DAB745A9411}"/>
              </a:ext>
            </a:extLst>
          </p:cNvPr>
          <p:cNvSpPr/>
          <p:nvPr userDrawn="1"/>
        </p:nvSpPr>
        <p:spPr>
          <a:xfrm>
            <a:off x="11690768" y="1485900"/>
            <a:ext cx="6561373" cy="0"/>
          </a:xfrm>
          <a:prstGeom prst="line">
            <a:avLst/>
          </a:prstGeom>
          <a:ln w="114300" cap="flat">
            <a:solidFill>
              <a:srgbClr val="9FC3D0"/>
            </a:solidFill>
            <a:prstDash val="solid"/>
            <a:headEnd type="none" w="sm" len="sm"/>
            <a:tailEnd type="none" w="sm" len="sm"/>
          </a:ln>
        </p:spPr>
        <p:txBody>
          <a:bodyPr/>
          <a:lstStyle/>
          <a:p>
            <a:endParaRPr lang="en-GB"/>
          </a:p>
        </p:txBody>
      </p:sp>
      <p:sp>
        <p:nvSpPr>
          <p:cNvPr id="10" name="Content Placeholder 9">
            <a:extLst>
              <a:ext uri="{FF2B5EF4-FFF2-40B4-BE49-F238E27FC236}">
                <a16:creationId xmlns:a16="http://schemas.microsoft.com/office/drawing/2014/main" id="{8CF10154-831A-C3E0-0F9D-AC385A31534D}"/>
              </a:ext>
            </a:extLst>
          </p:cNvPr>
          <p:cNvSpPr>
            <a:spLocks noGrp="1"/>
          </p:cNvSpPr>
          <p:nvPr>
            <p:ph sz="quarter" idx="13"/>
          </p:nvPr>
        </p:nvSpPr>
        <p:spPr>
          <a:xfrm>
            <a:off x="1066800" y="1889312"/>
            <a:ext cx="15697200" cy="6915150"/>
          </a:xfrm>
          <a:noFill/>
          <a:ln>
            <a:solidFill>
              <a:srgbClr val="F6B2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4" name="Freeform 13">
            <a:extLst>
              <a:ext uri="{FF2B5EF4-FFF2-40B4-BE49-F238E27FC236}">
                <a16:creationId xmlns:a16="http://schemas.microsoft.com/office/drawing/2014/main" id="{DDD87379-7808-678A-A1FA-BB883B80FF87}"/>
              </a:ext>
            </a:extLst>
          </p:cNvPr>
          <p:cNvSpPr/>
          <p:nvPr userDrawn="1"/>
        </p:nvSpPr>
        <p:spPr>
          <a:xfrm>
            <a:off x="12646898" y="-210192"/>
            <a:ext cx="7315200" cy="2477783"/>
          </a:xfrm>
          <a:custGeom>
            <a:avLst/>
            <a:gdLst/>
            <a:ahLst/>
            <a:cxnLst/>
            <a:rect l="l" t="t" r="r" b="b"/>
            <a:pathLst>
              <a:path w="7315200" h="2477783">
                <a:moveTo>
                  <a:pt x="0" y="0"/>
                </a:moveTo>
                <a:lnTo>
                  <a:pt x="7315200" y="0"/>
                </a:lnTo>
                <a:lnTo>
                  <a:pt x="7315200" y="2477784"/>
                </a:lnTo>
                <a:lnTo>
                  <a:pt x="0" y="24777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5" name="Freeform 16">
            <a:extLst>
              <a:ext uri="{FF2B5EF4-FFF2-40B4-BE49-F238E27FC236}">
                <a16:creationId xmlns:a16="http://schemas.microsoft.com/office/drawing/2014/main" id="{2F001114-B8DC-0815-BF65-517680BE2EDD}"/>
              </a:ext>
            </a:extLst>
          </p:cNvPr>
          <p:cNvSpPr/>
          <p:nvPr userDrawn="1"/>
        </p:nvSpPr>
        <p:spPr>
          <a:xfrm>
            <a:off x="11811000" y="8496300"/>
            <a:ext cx="7315200" cy="2477783"/>
          </a:xfrm>
          <a:custGeom>
            <a:avLst/>
            <a:gdLst/>
            <a:ahLst/>
            <a:cxnLst/>
            <a:rect l="l" t="t" r="r" b="b"/>
            <a:pathLst>
              <a:path w="7315200" h="2477783">
                <a:moveTo>
                  <a:pt x="0" y="0"/>
                </a:moveTo>
                <a:lnTo>
                  <a:pt x="7315200" y="0"/>
                </a:lnTo>
                <a:lnTo>
                  <a:pt x="7315200" y="2477783"/>
                </a:lnTo>
                <a:lnTo>
                  <a:pt x="0" y="24777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pic>
        <p:nvPicPr>
          <p:cNvPr id="3" name="Picture 2">
            <a:extLst>
              <a:ext uri="{FF2B5EF4-FFF2-40B4-BE49-F238E27FC236}">
                <a16:creationId xmlns:a16="http://schemas.microsoft.com/office/drawing/2014/main" id="{1755DE23-D09D-5465-36C9-5758A9AD9E0E}"/>
              </a:ext>
            </a:extLst>
          </p:cNvPr>
          <p:cNvPicPr>
            <a:picLocks noChangeAspect="1"/>
          </p:cNvPicPr>
          <p:nvPr userDrawn="1"/>
        </p:nvPicPr>
        <p:blipFill>
          <a:blip r:embed="rId4">
            <a:duotone>
              <a:schemeClr val="accent5">
                <a:shade val="45000"/>
                <a:satMod val="135000"/>
              </a:schemeClr>
              <a:prstClr val="white"/>
            </a:duotone>
          </a:blip>
          <a:stretch>
            <a:fillRect/>
          </a:stretch>
        </p:blipFill>
        <p:spPr>
          <a:xfrm>
            <a:off x="6096000" y="400215"/>
            <a:ext cx="6235700" cy="825500"/>
          </a:xfrm>
          <a:prstGeom prst="rect">
            <a:avLst/>
          </a:prstGeom>
        </p:spPr>
      </p:pic>
      <p:pic>
        <p:nvPicPr>
          <p:cNvPr id="4" name="Picture 3" descr="A sign with black text&#10;&#10;Description automatically generated">
            <a:extLst>
              <a:ext uri="{FF2B5EF4-FFF2-40B4-BE49-F238E27FC236}">
                <a16:creationId xmlns:a16="http://schemas.microsoft.com/office/drawing/2014/main" id="{5AAFE2D0-C693-FF2D-4B84-51EFB4EFD408}"/>
              </a:ext>
            </a:extLst>
          </p:cNvPr>
          <p:cNvPicPr>
            <a:picLocks noChangeAspect="1"/>
          </p:cNvPicPr>
          <p:nvPr userDrawn="1"/>
        </p:nvPicPr>
        <p:blipFill>
          <a:blip r:embed="rId5">
            <a:extLst>
              <a:ext uri="{BEBA8EAE-BF5A-486C-A8C5-ECC9F3942E4B}">
                <a14:imgProps xmlns:a14="http://schemas.microsoft.com/office/drawing/2010/main">
                  <a14:imgLayer r:embed="rId6">
                    <a14:imgEffect>
                      <a14:backgroundRemoval t="9839" b="92169" l="9967" r="89867">
                        <a14:foregroundMark x1="50498" y1="91365" x2="51495" y2="92169"/>
                      </a14:backgroundRemoval>
                    </a14:imgEffect>
                  </a14:imgLayer>
                </a14:imgProps>
              </a:ext>
            </a:extLst>
          </a:blip>
          <a:stretch>
            <a:fillRect/>
          </a:stretch>
        </p:blipFill>
        <p:spPr>
          <a:xfrm>
            <a:off x="35859" y="91888"/>
            <a:ext cx="1681067" cy="1390650"/>
          </a:xfrm>
          <a:prstGeom prst="rect">
            <a:avLst/>
          </a:prstGeom>
        </p:spPr>
      </p:pic>
    </p:spTree>
    <p:extLst>
      <p:ext uri="{BB962C8B-B14F-4D97-AF65-F5344CB8AC3E}">
        <p14:creationId xmlns:p14="http://schemas.microsoft.com/office/powerpoint/2010/main" val="25556500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ick context">
    <p:bg>
      <p:bgPr>
        <a:solidFill>
          <a:srgbClr val="FF93AC"/>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B524A-C7AF-BD15-E732-E8CF6A9E0E70}"/>
              </a:ext>
            </a:extLst>
          </p:cNvPr>
          <p:cNvSpPr/>
          <p:nvPr userDrawn="1"/>
        </p:nvSpPr>
        <p:spPr>
          <a:xfrm>
            <a:off x="212942" y="179386"/>
            <a:ext cx="17846458" cy="9898051"/>
          </a:xfrm>
          <a:prstGeom prst="rect">
            <a:avLst/>
          </a:prstGeom>
          <a:solidFill>
            <a:srgbClr val="FB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AutoShape 4">
            <a:extLst>
              <a:ext uri="{FF2B5EF4-FFF2-40B4-BE49-F238E27FC236}">
                <a16:creationId xmlns:a16="http://schemas.microsoft.com/office/drawing/2014/main" id="{74D615A3-55DE-3A94-192E-24AA559E30FB}"/>
              </a:ext>
            </a:extLst>
          </p:cNvPr>
          <p:cNvSpPr/>
          <p:nvPr userDrawn="1"/>
        </p:nvSpPr>
        <p:spPr>
          <a:xfrm>
            <a:off x="0" y="1485900"/>
            <a:ext cx="7105264" cy="19050"/>
          </a:xfrm>
          <a:prstGeom prst="line">
            <a:avLst/>
          </a:prstGeom>
          <a:ln w="114300" cap="flat">
            <a:solidFill>
              <a:srgbClr val="9FC3D0"/>
            </a:solidFill>
            <a:prstDash val="solid"/>
            <a:headEnd type="none" w="sm" len="sm"/>
            <a:tailEnd type="none" w="sm" len="sm"/>
          </a:ln>
        </p:spPr>
        <p:txBody>
          <a:bodyPr/>
          <a:lstStyle/>
          <a:p>
            <a:endParaRPr lang="en-GB"/>
          </a:p>
        </p:txBody>
      </p:sp>
      <p:sp>
        <p:nvSpPr>
          <p:cNvPr id="8" name="AutoShape 6">
            <a:extLst>
              <a:ext uri="{FF2B5EF4-FFF2-40B4-BE49-F238E27FC236}">
                <a16:creationId xmlns:a16="http://schemas.microsoft.com/office/drawing/2014/main" id="{A8DE5B39-6070-6973-5939-9DAB745A9411}"/>
              </a:ext>
            </a:extLst>
          </p:cNvPr>
          <p:cNvSpPr/>
          <p:nvPr userDrawn="1"/>
        </p:nvSpPr>
        <p:spPr>
          <a:xfrm>
            <a:off x="11690768" y="1485900"/>
            <a:ext cx="6561373" cy="0"/>
          </a:xfrm>
          <a:prstGeom prst="line">
            <a:avLst/>
          </a:prstGeom>
          <a:ln w="114300" cap="flat">
            <a:solidFill>
              <a:srgbClr val="9FC3D0"/>
            </a:solidFill>
            <a:prstDash val="solid"/>
            <a:headEnd type="none" w="sm" len="sm"/>
            <a:tailEnd type="none" w="sm" len="sm"/>
          </a:ln>
        </p:spPr>
        <p:txBody>
          <a:bodyPr/>
          <a:lstStyle/>
          <a:p>
            <a:endParaRPr lang="en-GB"/>
          </a:p>
        </p:txBody>
      </p:sp>
      <p:sp>
        <p:nvSpPr>
          <p:cNvPr id="10" name="Content Placeholder 9">
            <a:extLst>
              <a:ext uri="{FF2B5EF4-FFF2-40B4-BE49-F238E27FC236}">
                <a16:creationId xmlns:a16="http://schemas.microsoft.com/office/drawing/2014/main" id="{8CF10154-831A-C3E0-0F9D-AC385A31534D}"/>
              </a:ext>
            </a:extLst>
          </p:cNvPr>
          <p:cNvSpPr>
            <a:spLocks noGrp="1"/>
          </p:cNvSpPr>
          <p:nvPr>
            <p:ph sz="quarter" idx="13"/>
          </p:nvPr>
        </p:nvSpPr>
        <p:spPr>
          <a:xfrm>
            <a:off x="1066800" y="1889312"/>
            <a:ext cx="15697200" cy="6915150"/>
          </a:xfrm>
          <a:noFill/>
          <a:ln>
            <a:solidFill>
              <a:srgbClr val="F6B2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4" name="Freeform 13">
            <a:extLst>
              <a:ext uri="{FF2B5EF4-FFF2-40B4-BE49-F238E27FC236}">
                <a16:creationId xmlns:a16="http://schemas.microsoft.com/office/drawing/2014/main" id="{DDD87379-7808-678A-A1FA-BB883B80FF87}"/>
              </a:ext>
            </a:extLst>
          </p:cNvPr>
          <p:cNvSpPr/>
          <p:nvPr userDrawn="1"/>
        </p:nvSpPr>
        <p:spPr>
          <a:xfrm>
            <a:off x="12646898" y="-210192"/>
            <a:ext cx="7315200" cy="2477783"/>
          </a:xfrm>
          <a:custGeom>
            <a:avLst/>
            <a:gdLst/>
            <a:ahLst/>
            <a:cxnLst/>
            <a:rect l="l" t="t" r="r" b="b"/>
            <a:pathLst>
              <a:path w="7315200" h="2477783">
                <a:moveTo>
                  <a:pt x="0" y="0"/>
                </a:moveTo>
                <a:lnTo>
                  <a:pt x="7315200" y="0"/>
                </a:lnTo>
                <a:lnTo>
                  <a:pt x="7315200" y="2477784"/>
                </a:lnTo>
                <a:lnTo>
                  <a:pt x="0" y="24777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5" name="Freeform 16">
            <a:extLst>
              <a:ext uri="{FF2B5EF4-FFF2-40B4-BE49-F238E27FC236}">
                <a16:creationId xmlns:a16="http://schemas.microsoft.com/office/drawing/2014/main" id="{2F001114-B8DC-0815-BF65-517680BE2EDD}"/>
              </a:ext>
            </a:extLst>
          </p:cNvPr>
          <p:cNvSpPr/>
          <p:nvPr userDrawn="1"/>
        </p:nvSpPr>
        <p:spPr>
          <a:xfrm>
            <a:off x="11811000" y="8496300"/>
            <a:ext cx="7315200" cy="2477783"/>
          </a:xfrm>
          <a:custGeom>
            <a:avLst/>
            <a:gdLst/>
            <a:ahLst/>
            <a:cxnLst/>
            <a:rect l="l" t="t" r="r" b="b"/>
            <a:pathLst>
              <a:path w="7315200" h="2477783">
                <a:moveTo>
                  <a:pt x="0" y="0"/>
                </a:moveTo>
                <a:lnTo>
                  <a:pt x="7315200" y="0"/>
                </a:lnTo>
                <a:lnTo>
                  <a:pt x="7315200" y="2477783"/>
                </a:lnTo>
                <a:lnTo>
                  <a:pt x="0" y="24777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pic>
        <p:nvPicPr>
          <p:cNvPr id="2" name="Picture 1" descr="A stopwatch with a red and blue number&#10;&#10;Description automatically generated">
            <a:extLst>
              <a:ext uri="{FF2B5EF4-FFF2-40B4-BE49-F238E27FC236}">
                <a16:creationId xmlns:a16="http://schemas.microsoft.com/office/drawing/2014/main" id="{D0A8069C-C694-B143-5187-C8B47152D4AD}"/>
              </a:ext>
            </a:extLst>
          </p:cNvPr>
          <p:cNvPicPr>
            <a:picLocks noChangeAspect="1"/>
          </p:cNvPicPr>
          <p:nvPr userDrawn="1"/>
        </p:nvPicPr>
        <p:blipFill>
          <a:blip r:embed="rId4">
            <a:extLst>
              <a:ext uri="{BEBA8EAE-BF5A-486C-A8C5-ECC9F3942E4B}">
                <a14:imgProps xmlns:a14="http://schemas.microsoft.com/office/drawing/2010/main">
                  <a14:imgLayer r:embed="rId5">
                    <a14:imgEffect>
                      <a14:backgroundRemoval t="5345" b="90690" l="9877" r="89815">
                        <a14:foregroundMark x1="60957" y1="8621" x2="60957" y2="8621"/>
                        <a14:foregroundMark x1="60648" y1="5345" x2="60648" y2="5345"/>
                        <a14:foregroundMark x1="55247" y1="90690" x2="55247" y2="90690"/>
                        <a14:foregroundMark x1="19444" y1="72586" x2="19444" y2="72586"/>
                        <a14:foregroundMark x1="15123" y1="54138" x2="15123" y2="54138"/>
                        <a14:foregroundMark x1="21914" y1="37069" x2="21914" y2="37069"/>
                      </a14:backgroundRemoval>
                    </a14:imgEffect>
                  </a14:imgLayer>
                </a14:imgProps>
              </a:ext>
            </a:extLst>
          </a:blip>
          <a:stretch>
            <a:fillRect/>
          </a:stretch>
        </p:blipFill>
        <p:spPr>
          <a:xfrm>
            <a:off x="15035567" y="34925"/>
            <a:ext cx="1728433" cy="1547054"/>
          </a:xfrm>
          <a:prstGeom prst="rect">
            <a:avLst/>
          </a:prstGeom>
        </p:spPr>
      </p:pic>
      <p:pic>
        <p:nvPicPr>
          <p:cNvPr id="3" name="Picture 2">
            <a:extLst>
              <a:ext uri="{FF2B5EF4-FFF2-40B4-BE49-F238E27FC236}">
                <a16:creationId xmlns:a16="http://schemas.microsoft.com/office/drawing/2014/main" id="{C723A266-7966-7CBD-0F8A-8237B43636AC}"/>
              </a:ext>
            </a:extLst>
          </p:cNvPr>
          <p:cNvPicPr>
            <a:picLocks noChangeAspect="1"/>
          </p:cNvPicPr>
          <p:nvPr userDrawn="1"/>
        </p:nvPicPr>
        <p:blipFill>
          <a:blip r:embed="rId6">
            <a:duotone>
              <a:schemeClr val="accent5">
                <a:shade val="45000"/>
                <a:satMod val="135000"/>
              </a:schemeClr>
              <a:prstClr val="white"/>
            </a:duotone>
          </a:blip>
          <a:stretch>
            <a:fillRect/>
          </a:stretch>
        </p:blipFill>
        <p:spPr>
          <a:xfrm>
            <a:off x="5201771" y="482513"/>
            <a:ext cx="7772400" cy="651878"/>
          </a:xfrm>
          <a:prstGeom prst="rect">
            <a:avLst/>
          </a:prstGeom>
        </p:spPr>
      </p:pic>
    </p:spTree>
    <p:extLst>
      <p:ext uri="{BB962C8B-B14F-4D97-AF65-F5344CB8AC3E}">
        <p14:creationId xmlns:p14="http://schemas.microsoft.com/office/powerpoint/2010/main" val="30780109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eedback">
    <p:bg>
      <p:bgPr>
        <a:solidFill>
          <a:srgbClr val="FF93AC"/>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B524A-C7AF-BD15-E732-E8CF6A9E0E70}"/>
              </a:ext>
            </a:extLst>
          </p:cNvPr>
          <p:cNvSpPr/>
          <p:nvPr userDrawn="1"/>
        </p:nvSpPr>
        <p:spPr>
          <a:xfrm>
            <a:off x="212942" y="179386"/>
            <a:ext cx="17846458" cy="9898051"/>
          </a:xfrm>
          <a:prstGeom prst="rect">
            <a:avLst/>
          </a:prstGeom>
          <a:solidFill>
            <a:srgbClr val="FB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AutoShape 4">
            <a:extLst>
              <a:ext uri="{FF2B5EF4-FFF2-40B4-BE49-F238E27FC236}">
                <a16:creationId xmlns:a16="http://schemas.microsoft.com/office/drawing/2014/main" id="{74D615A3-55DE-3A94-192E-24AA559E30FB}"/>
              </a:ext>
            </a:extLst>
          </p:cNvPr>
          <p:cNvSpPr/>
          <p:nvPr userDrawn="1"/>
        </p:nvSpPr>
        <p:spPr>
          <a:xfrm>
            <a:off x="0" y="1485900"/>
            <a:ext cx="7105264" cy="19050"/>
          </a:xfrm>
          <a:prstGeom prst="line">
            <a:avLst/>
          </a:prstGeom>
          <a:ln w="114300" cap="flat">
            <a:solidFill>
              <a:srgbClr val="9FC3D0"/>
            </a:solidFill>
            <a:prstDash val="solid"/>
            <a:headEnd type="none" w="sm" len="sm"/>
            <a:tailEnd type="none" w="sm" len="sm"/>
          </a:ln>
        </p:spPr>
        <p:txBody>
          <a:bodyPr/>
          <a:lstStyle/>
          <a:p>
            <a:endParaRPr lang="en-GB"/>
          </a:p>
        </p:txBody>
      </p:sp>
      <p:sp>
        <p:nvSpPr>
          <p:cNvPr id="8" name="AutoShape 6">
            <a:extLst>
              <a:ext uri="{FF2B5EF4-FFF2-40B4-BE49-F238E27FC236}">
                <a16:creationId xmlns:a16="http://schemas.microsoft.com/office/drawing/2014/main" id="{A8DE5B39-6070-6973-5939-9DAB745A9411}"/>
              </a:ext>
            </a:extLst>
          </p:cNvPr>
          <p:cNvSpPr/>
          <p:nvPr userDrawn="1"/>
        </p:nvSpPr>
        <p:spPr>
          <a:xfrm>
            <a:off x="11690768" y="1485900"/>
            <a:ext cx="6561373" cy="0"/>
          </a:xfrm>
          <a:prstGeom prst="line">
            <a:avLst/>
          </a:prstGeom>
          <a:ln w="114300" cap="flat">
            <a:solidFill>
              <a:srgbClr val="9FC3D0"/>
            </a:solidFill>
            <a:prstDash val="solid"/>
            <a:headEnd type="none" w="sm" len="sm"/>
            <a:tailEnd type="none" w="sm" len="sm"/>
          </a:ln>
        </p:spPr>
        <p:txBody>
          <a:bodyPr/>
          <a:lstStyle/>
          <a:p>
            <a:endParaRPr lang="en-GB"/>
          </a:p>
        </p:txBody>
      </p:sp>
      <p:sp>
        <p:nvSpPr>
          <p:cNvPr id="10" name="Content Placeholder 9">
            <a:extLst>
              <a:ext uri="{FF2B5EF4-FFF2-40B4-BE49-F238E27FC236}">
                <a16:creationId xmlns:a16="http://schemas.microsoft.com/office/drawing/2014/main" id="{8CF10154-831A-C3E0-0F9D-AC385A31534D}"/>
              </a:ext>
            </a:extLst>
          </p:cNvPr>
          <p:cNvSpPr>
            <a:spLocks noGrp="1"/>
          </p:cNvSpPr>
          <p:nvPr>
            <p:ph sz="quarter" idx="13"/>
          </p:nvPr>
        </p:nvSpPr>
        <p:spPr>
          <a:xfrm>
            <a:off x="1066800" y="1889312"/>
            <a:ext cx="15697200" cy="6915150"/>
          </a:xfrm>
          <a:noFill/>
          <a:ln>
            <a:solidFill>
              <a:srgbClr val="F6B2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4" name="Freeform 13">
            <a:extLst>
              <a:ext uri="{FF2B5EF4-FFF2-40B4-BE49-F238E27FC236}">
                <a16:creationId xmlns:a16="http://schemas.microsoft.com/office/drawing/2014/main" id="{DDD87379-7808-678A-A1FA-BB883B80FF87}"/>
              </a:ext>
            </a:extLst>
          </p:cNvPr>
          <p:cNvSpPr/>
          <p:nvPr userDrawn="1"/>
        </p:nvSpPr>
        <p:spPr>
          <a:xfrm>
            <a:off x="12646898" y="-210192"/>
            <a:ext cx="7315200" cy="2477783"/>
          </a:xfrm>
          <a:custGeom>
            <a:avLst/>
            <a:gdLst/>
            <a:ahLst/>
            <a:cxnLst/>
            <a:rect l="l" t="t" r="r" b="b"/>
            <a:pathLst>
              <a:path w="7315200" h="2477783">
                <a:moveTo>
                  <a:pt x="0" y="0"/>
                </a:moveTo>
                <a:lnTo>
                  <a:pt x="7315200" y="0"/>
                </a:lnTo>
                <a:lnTo>
                  <a:pt x="7315200" y="2477784"/>
                </a:lnTo>
                <a:lnTo>
                  <a:pt x="0" y="24777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5" name="Freeform 16">
            <a:extLst>
              <a:ext uri="{FF2B5EF4-FFF2-40B4-BE49-F238E27FC236}">
                <a16:creationId xmlns:a16="http://schemas.microsoft.com/office/drawing/2014/main" id="{2F001114-B8DC-0815-BF65-517680BE2EDD}"/>
              </a:ext>
            </a:extLst>
          </p:cNvPr>
          <p:cNvSpPr/>
          <p:nvPr userDrawn="1"/>
        </p:nvSpPr>
        <p:spPr>
          <a:xfrm>
            <a:off x="11811000" y="8496300"/>
            <a:ext cx="7315200" cy="2477783"/>
          </a:xfrm>
          <a:custGeom>
            <a:avLst/>
            <a:gdLst/>
            <a:ahLst/>
            <a:cxnLst/>
            <a:rect l="l" t="t" r="r" b="b"/>
            <a:pathLst>
              <a:path w="7315200" h="2477783">
                <a:moveTo>
                  <a:pt x="0" y="0"/>
                </a:moveTo>
                <a:lnTo>
                  <a:pt x="7315200" y="0"/>
                </a:lnTo>
                <a:lnTo>
                  <a:pt x="7315200" y="2477783"/>
                </a:lnTo>
                <a:lnTo>
                  <a:pt x="0" y="24777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pic>
        <p:nvPicPr>
          <p:cNvPr id="2" name="Picture 1">
            <a:extLst>
              <a:ext uri="{FF2B5EF4-FFF2-40B4-BE49-F238E27FC236}">
                <a16:creationId xmlns:a16="http://schemas.microsoft.com/office/drawing/2014/main" id="{5250DFCA-98C5-B731-99AE-FB464D8AF282}"/>
              </a:ext>
            </a:extLst>
          </p:cNvPr>
          <p:cNvPicPr>
            <a:picLocks noChangeAspect="1"/>
          </p:cNvPicPr>
          <p:nvPr userDrawn="1"/>
        </p:nvPicPr>
        <p:blipFill>
          <a:blip r:embed="rId4">
            <a:duotone>
              <a:schemeClr val="accent5">
                <a:shade val="45000"/>
                <a:satMod val="135000"/>
              </a:schemeClr>
              <a:prstClr val="white"/>
            </a:duotone>
          </a:blip>
          <a:stretch>
            <a:fillRect/>
          </a:stretch>
        </p:blipFill>
        <p:spPr>
          <a:xfrm>
            <a:off x="7175500" y="291460"/>
            <a:ext cx="4635500" cy="825500"/>
          </a:xfrm>
          <a:prstGeom prst="rect">
            <a:avLst/>
          </a:prstGeom>
        </p:spPr>
      </p:pic>
      <p:pic>
        <p:nvPicPr>
          <p:cNvPr id="3" name="Picture 2">
            <a:extLst>
              <a:ext uri="{FF2B5EF4-FFF2-40B4-BE49-F238E27FC236}">
                <a16:creationId xmlns:a16="http://schemas.microsoft.com/office/drawing/2014/main" id="{6F545FE3-36E5-5CAC-2E02-84257EBEB9AC}"/>
              </a:ext>
            </a:extLst>
          </p:cNvPr>
          <p:cNvPicPr>
            <a:picLocks noChangeAspect="1"/>
          </p:cNvPicPr>
          <p:nvPr userDrawn="1"/>
        </p:nvPicPr>
        <p:blipFill>
          <a:blip r:embed="rId5"/>
          <a:stretch>
            <a:fillRect/>
          </a:stretch>
        </p:blipFill>
        <p:spPr>
          <a:xfrm>
            <a:off x="232865" y="579916"/>
            <a:ext cx="2870200" cy="825500"/>
          </a:xfrm>
          <a:prstGeom prst="rect">
            <a:avLst/>
          </a:prstGeom>
        </p:spPr>
      </p:pic>
      <p:pic>
        <p:nvPicPr>
          <p:cNvPr id="4" name="Picture 3" descr="A pen writing on a white background&#10;&#10;Description automatically generated">
            <a:extLst>
              <a:ext uri="{FF2B5EF4-FFF2-40B4-BE49-F238E27FC236}">
                <a16:creationId xmlns:a16="http://schemas.microsoft.com/office/drawing/2014/main" id="{41CC5189-66D2-5CDE-977F-B0708FCA236C}"/>
              </a:ext>
            </a:extLst>
          </p:cNvPr>
          <p:cNvPicPr>
            <a:picLocks noChangeAspect="1"/>
          </p:cNvPicPr>
          <p:nvPr userDrawn="1"/>
        </p:nvPicPr>
        <p:blipFill>
          <a:blip r:embed="rId6">
            <a:extLst>
              <a:ext uri="{BEBA8EAE-BF5A-486C-A8C5-ECC9F3942E4B}">
                <a14:imgProps xmlns:a14="http://schemas.microsoft.com/office/drawing/2010/main">
                  <a14:imgLayer r:embed="rId7">
                    <a14:imgEffect>
                      <a14:backgroundRemoval t="9884" b="89922" l="3926" r="89876">
                        <a14:foregroundMark x1="75620" y1="35853" x2="75620" y2="35853"/>
                        <a14:foregroundMark x1="75620" y1="35853" x2="64256" y2="57752"/>
                        <a14:foregroundMark x1="64256" y1="57752" x2="64256" y2="57752"/>
                        <a14:foregroundMark x1="3926" y1="86822" x2="3926" y2="86822"/>
                        <a14:foregroundMark x1="3926" y1="84496" x2="3926" y2="84496"/>
                        <a14:foregroundMark x1="86364" y1="27519" x2="89463" y2="24612"/>
                        <a14:foregroundMark x1="83884" y1="15698" x2="75000" y2="10078"/>
                      </a14:backgroundRemoval>
                    </a14:imgEffect>
                  </a14:imgLayer>
                </a14:imgProps>
              </a:ext>
            </a:extLst>
          </a:blip>
          <a:stretch>
            <a:fillRect/>
          </a:stretch>
        </p:blipFill>
        <p:spPr>
          <a:xfrm>
            <a:off x="2082041" y="116844"/>
            <a:ext cx="1844823" cy="1966795"/>
          </a:xfrm>
          <a:prstGeom prst="rect">
            <a:avLst/>
          </a:prstGeom>
        </p:spPr>
      </p:pic>
    </p:spTree>
    <p:extLst>
      <p:ext uri="{BB962C8B-B14F-4D97-AF65-F5344CB8AC3E}">
        <p14:creationId xmlns:p14="http://schemas.microsoft.com/office/powerpoint/2010/main" val="12501431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Model">
    <p:bg>
      <p:bgPr>
        <a:solidFill>
          <a:srgbClr val="FF93AC"/>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B524A-C7AF-BD15-E732-E8CF6A9E0E70}"/>
              </a:ext>
            </a:extLst>
          </p:cNvPr>
          <p:cNvSpPr/>
          <p:nvPr userDrawn="1"/>
        </p:nvSpPr>
        <p:spPr>
          <a:xfrm>
            <a:off x="212942" y="179386"/>
            <a:ext cx="17846458" cy="9898051"/>
          </a:xfrm>
          <a:prstGeom prst="rect">
            <a:avLst/>
          </a:prstGeom>
          <a:solidFill>
            <a:srgbClr val="FB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AutoShape 4">
            <a:extLst>
              <a:ext uri="{FF2B5EF4-FFF2-40B4-BE49-F238E27FC236}">
                <a16:creationId xmlns:a16="http://schemas.microsoft.com/office/drawing/2014/main" id="{74D615A3-55DE-3A94-192E-24AA559E30FB}"/>
              </a:ext>
            </a:extLst>
          </p:cNvPr>
          <p:cNvSpPr/>
          <p:nvPr userDrawn="1"/>
        </p:nvSpPr>
        <p:spPr>
          <a:xfrm>
            <a:off x="0" y="1485900"/>
            <a:ext cx="7105264" cy="19050"/>
          </a:xfrm>
          <a:prstGeom prst="line">
            <a:avLst/>
          </a:prstGeom>
          <a:ln w="114300" cap="flat">
            <a:solidFill>
              <a:srgbClr val="9FC3D0"/>
            </a:solidFill>
            <a:prstDash val="solid"/>
            <a:headEnd type="none" w="sm" len="sm"/>
            <a:tailEnd type="none" w="sm" len="sm"/>
          </a:ln>
        </p:spPr>
        <p:txBody>
          <a:bodyPr/>
          <a:lstStyle/>
          <a:p>
            <a:endParaRPr lang="en-GB"/>
          </a:p>
        </p:txBody>
      </p:sp>
      <p:sp>
        <p:nvSpPr>
          <p:cNvPr id="8" name="AutoShape 6">
            <a:extLst>
              <a:ext uri="{FF2B5EF4-FFF2-40B4-BE49-F238E27FC236}">
                <a16:creationId xmlns:a16="http://schemas.microsoft.com/office/drawing/2014/main" id="{A8DE5B39-6070-6973-5939-9DAB745A9411}"/>
              </a:ext>
            </a:extLst>
          </p:cNvPr>
          <p:cNvSpPr/>
          <p:nvPr userDrawn="1"/>
        </p:nvSpPr>
        <p:spPr>
          <a:xfrm>
            <a:off x="11690768" y="1485900"/>
            <a:ext cx="6561373" cy="0"/>
          </a:xfrm>
          <a:prstGeom prst="line">
            <a:avLst/>
          </a:prstGeom>
          <a:ln w="114300" cap="flat">
            <a:solidFill>
              <a:srgbClr val="9FC3D0"/>
            </a:solidFill>
            <a:prstDash val="solid"/>
            <a:headEnd type="none" w="sm" len="sm"/>
            <a:tailEnd type="none" w="sm" len="sm"/>
          </a:ln>
        </p:spPr>
        <p:txBody>
          <a:bodyPr/>
          <a:lstStyle/>
          <a:p>
            <a:endParaRPr lang="en-GB"/>
          </a:p>
        </p:txBody>
      </p:sp>
      <p:sp>
        <p:nvSpPr>
          <p:cNvPr id="10" name="Content Placeholder 9">
            <a:extLst>
              <a:ext uri="{FF2B5EF4-FFF2-40B4-BE49-F238E27FC236}">
                <a16:creationId xmlns:a16="http://schemas.microsoft.com/office/drawing/2014/main" id="{8CF10154-831A-C3E0-0F9D-AC385A31534D}"/>
              </a:ext>
            </a:extLst>
          </p:cNvPr>
          <p:cNvSpPr>
            <a:spLocks noGrp="1"/>
          </p:cNvSpPr>
          <p:nvPr>
            <p:ph sz="quarter" idx="13"/>
          </p:nvPr>
        </p:nvSpPr>
        <p:spPr>
          <a:xfrm>
            <a:off x="1066800" y="1889312"/>
            <a:ext cx="15697200" cy="6915150"/>
          </a:xfrm>
          <a:noFill/>
          <a:ln>
            <a:solidFill>
              <a:srgbClr val="F6B2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1" name="Title 1">
            <a:extLst>
              <a:ext uri="{FF2B5EF4-FFF2-40B4-BE49-F238E27FC236}">
                <a16:creationId xmlns:a16="http://schemas.microsoft.com/office/drawing/2014/main" id="{8BA88324-C251-E444-8085-C79A27FE0C5F}"/>
              </a:ext>
            </a:extLst>
          </p:cNvPr>
          <p:cNvSpPr>
            <a:spLocks noGrp="1"/>
          </p:cNvSpPr>
          <p:nvPr>
            <p:ph type="ctrTitle"/>
          </p:nvPr>
        </p:nvSpPr>
        <p:spPr>
          <a:xfrm>
            <a:off x="2176579" y="34925"/>
            <a:ext cx="13919184" cy="1470025"/>
          </a:xfrm>
          <a:noFill/>
          <a:ln>
            <a:noFill/>
          </a:ln>
        </p:spPr>
        <p:txBody>
          <a:bodyPr>
            <a:normAutofit/>
          </a:bodyPr>
          <a:lstStyle>
            <a:lvl1pPr>
              <a:defRPr sz="4800" b="0" i="0">
                <a:latin typeface="Calibri Light" panose="020F0302020204030204" pitchFamily="34" charset="0"/>
                <a:cs typeface="Calibri Light" panose="020F0302020204030204" pitchFamily="34" charset="0"/>
              </a:defRPr>
            </a:lvl1pPr>
          </a:lstStyle>
          <a:p>
            <a:r>
              <a:rPr lang="en-US" dirty="0"/>
              <a:t>Click to edit Master title style</a:t>
            </a:r>
          </a:p>
        </p:txBody>
      </p:sp>
      <p:sp>
        <p:nvSpPr>
          <p:cNvPr id="14" name="Freeform 13">
            <a:extLst>
              <a:ext uri="{FF2B5EF4-FFF2-40B4-BE49-F238E27FC236}">
                <a16:creationId xmlns:a16="http://schemas.microsoft.com/office/drawing/2014/main" id="{DDD87379-7808-678A-A1FA-BB883B80FF87}"/>
              </a:ext>
            </a:extLst>
          </p:cNvPr>
          <p:cNvSpPr/>
          <p:nvPr userDrawn="1"/>
        </p:nvSpPr>
        <p:spPr>
          <a:xfrm>
            <a:off x="12646898" y="-210192"/>
            <a:ext cx="7315200" cy="2477783"/>
          </a:xfrm>
          <a:custGeom>
            <a:avLst/>
            <a:gdLst/>
            <a:ahLst/>
            <a:cxnLst/>
            <a:rect l="l" t="t" r="r" b="b"/>
            <a:pathLst>
              <a:path w="7315200" h="2477783">
                <a:moveTo>
                  <a:pt x="0" y="0"/>
                </a:moveTo>
                <a:lnTo>
                  <a:pt x="7315200" y="0"/>
                </a:lnTo>
                <a:lnTo>
                  <a:pt x="7315200" y="2477784"/>
                </a:lnTo>
                <a:lnTo>
                  <a:pt x="0" y="24777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5" name="Freeform 16">
            <a:extLst>
              <a:ext uri="{FF2B5EF4-FFF2-40B4-BE49-F238E27FC236}">
                <a16:creationId xmlns:a16="http://schemas.microsoft.com/office/drawing/2014/main" id="{2F001114-B8DC-0815-BF65-517680BE2EDD}"/>
              </a:ext>
            </a:extLst>
          </p:cNvPr>
          <p:cNvSpPr/>
          <p:nvPr userDrawn="1"/>
        </p:nvSpPr>
        <p:spPr>
          <a:xfrm>
            <a:off x="11811000" y="8496300"/>
            <a:ext cx="7315200" cy="2477783"/>
          </a:xfrm>
          <a:custGeom>
            <a:avLst/>
            <a:gdLst/>
            <a:ahLst/>
            <a:cxnLst/>
            <a:rect l="l" t="t" r="r" b="b"/>
            <a:pathLst>
              <a:path w="7315200" h="2477783">
                <a:moveTo>
                  <a:pt x="0" y="0"/>
                </a:moveTo>
                <a:lnTo>
                  <a:pt x="7315200" y="0"/>
                </a:lnTo>
                <a:lnTo>
                  <a:pt x="7315200" y="2477783"/>
                </a:lnTo>
                <a:lnTo>
                  <a:pt x="0" y="24777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pic>
        <p:nvPicPr>
          <p:cNvPr id="2" name="Picture 1">
            <a:extLst>
              <a:ext uri="{FF2B5EF4-FFF2-40B4-BE49-F238E27FC236}">
                <a16:creationId xmlns:a16="http://schemas.microsoft.com/office/drawing/2014/main" id="{DF2F43A5-5579-E505-7527-5B258FC89530}"/>
              </a:ext>
            </a:extLst>
          </p:cNvPr>
          <p:cNvPicPr>
            <a:picLocks noChangeAspect="1"/>
          </p:cNvPicPr>
          <p:nvPr userDrawn="1"/>
        </p:nvPicPr>
        <p:blipFill>
          <a:blip r:embed="rId4"/>
          <a:stretch>
            <a:fillRect/>
          </a:stretch>
        </p:blipFill>
        <p:spPr>
          <a:xfrm>
            <a:off x="238932" y="357187"/>
            <a:ext cx="1676400" cy="825500"/>
          </a:xfrm>
          <a:prstGeom prst="rect">
            <a:avLst/>
          </a:prstGeom>
        </p:spPr>
      </p:pic>
    </p:spTree>
    <p:extLst>
      <p:ext uri="{BB962C8B-B14F-4D97-AF65-F5344CB8AC3E}">
        <p14:creationId xmlns:p14="http://schemas.microsoft.com/office/powerpoint/2010/main" val="2723665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ause for method">
    <p:bg>
      <p:bgPr>
        <a:solidFill>
          <a:srgbClr val="FF93AC"/>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B524A-C7AF-BD15-E732-E8CF6A9E0E70}"/>
              </a:ext>
            </a:extLst>
          </p:cNvPr>
          <p:cNvSpPr/>
          <p:nvPr userDrawn="1"/>
        </p:nvSpPr>
        <p:spPr>
          <a:xfrm>
            <a:off x="212942" y="179386"/>
            <a:ext cx="17846458" cy="9898051"/>
          </a:xfrm>
          <a:prstGeom prst="rect">
            <a:avLst/>
          </a:prstGeom>
          <a:solidFill>
            <a:srgbClr val="FB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AutoShape 4">
            <a:extLst>
              <a:ext uri="{FF2B5EF4-FFF2-40B4-BE49-F238E27FC236}">
                <a16:creationId xmlns:a16="http://schemas.microsoft.com/office/drawing/2014/main" id="{74D615A3-55DE-3A94-192E-24AA559E30FB}"/>
              </a:ext>
            </a:extLst>
          </p:cNvPr>
          <p:cNvSpPr/>
          <p:nvPr userDrawn="1"/>
        </p:nvSpPr>
        <p:spPr>
          <a:xfrm>
            <a:off x="0" y="1485900"/>
            <a:ext cx="7105264" cy="19050"/>
          </a:xfrm>
          <a:prstGeom prst="line">
            <a:avLst/>
          </a:prstGeom>
          <a:ln w="114300" cap="flat">
            <a:solidFill>
              <a:srgbClr val="9FC3D0"/>
            </a:solidFill>
            <a:prstDash val="solid"/>
            <a:headEnd type="none" w="sm" len="sm"/>
            <a:tailEnd type="none" w="sm" len="sm"/>
          </a:ln>
        </p:spPr>
        <p:txBody>
          <a:bodyPr/>
          <a:lstStyle/>
          <a:p>
            <a:endParaRPr lang="en-GB"/>
          </a:p>
        </p:txBody>
      </p:sp>
      <p:sp>
        <p:nvSpPr>
          <p:cNvPr id="8" name="AutoShape 6">
            <a:extLst>
              <a:ext uri="{FF2B5EF4-FFF2-40B4-BE49-F238E27FC236}">
                <a16:creationId xmlns:a16="http://schemas.microsoft.com/office/drawing/2014/main" id="{A8DE5B39-6070-6973-5939-9DAB745A9411}"/>
              </a:ext>
            </a:extLst>
          </p:cNvPr>
          <p:cNvSpPr/>
          <p:nvPr userDrawn="1"/>
        </p:nvSpPr>
        <p:spPr>
          <a:xfrm>
            <a:off x="11690768" y="1485900"/>
            <a:ext cx="6561373" cy="0"/>
          </a:xfrm>
          <a:prstGeom prst="line">
            <a:avLst/>
          </a:prstGeom>
          <a:ln w="114300" cap="flat">
            <a:solidFill>
              <a:srgbClr val="9FC3D0"/>
            </a:solidFill>
            <a:prstDash val="solid"/>
            <a:headEnd type="none" w="sm" len="sm"/>
            <a:tailEnd type="none" w="sm" len="sm"/>
          </a:ln>
        </p:spPr>
        <p:txBody>
          <a:bodyPr/>
          <a:lstStyle/>
          <a:p>
            <a:endParaRPr lang="en-GB"/>
          </a:p>
        </p:txBody>
      </p:sp>
      <p:sp>
        <p:nvSpPr>
          <p:cNvPr id="10" name="Content Placeholder 9">
            <a:extLst>
              <a:ext uri="{FF2B5EF4-FFF2-40B4-BE49-F238E27FC236}">
                <a16:creationId xmlns:a16="http://schemas.microsoft.com/office/drawing/2014/main" id="{8CF10154-831A-C3E0-0F9D-AC385A31534D}"/>
              </a:ext>
            </a:extLst>
          </p:cNvPr>
          <p:cNvSpPr>
            <a:spLocks noGrp="1"/>
          </p:cNvSpPr>
          <p:nvPr>
            <p:ph sz="quarter" idx="13"/>
          </p:nvPr>
        </p:nvSpPr>
        <p:spPr>
          <a:xfrm>
            <a:off x="1143000" y="2202868"/>
            <a:ext cx="15697200" cy="6915150"/>
          </a:xfrm>
          <a:noFill/>
          <a:ln>
            <a:solidFill>
              <a:srgbClr val="F6B2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1" name="Title 1">
            <a:extLst>
              <a:ext uri="{FF2B5EF4-FFF2-40B4-BE49-F238E27FC236}">
                <a16:creationId xmlns:a16="http://schemas.microsoft.com/office/drawing/2014/main" id="{8BA88324-C251-E444-8085-C79A27FE0C5F}"/>
              </a:ext>
            </a:extLst>
          </p:cNvPr>
          <p:cNvSpPr>
            <a:spLocks noGrp="1"/>
          </p:cNvSpPr>
          <p:nvPr>
            <p:ph type="ctrTitle"/>
          </p:nvPr>
        </p:nvSpPr>
        <p:spPr>
          <a:xfrm>
            <a:off x="2176579" y="34925"/>
            <a:ext cx="13919184" cy="1470025"/>
          </a:xfrm>
          <a:noFill/>
          <a:ln>
            <a:noFill/>
          </a:ln>
        </p:spPr>
        <p:txBody>
          <a:bodyPr>
            <a:normAutofit/>
          </a:bodyPr>
          <a:lstStyle>
            <a:lvl1pPr>
              <a:defRPr sz="4800" b="0" i="0">
                <a:latin typeface="Calibri Light" panose="020F0302020204030204" pitchFamily="34" charset="0"/>
                <a:cs typeface="Calibri Light" panose="020F0302020204030204" pitchFamily="34" charset="0"/>
              </a:defRPr>
            </a:lvl1pPr>
          </a:lstStyle>
          <a:p>
            <a:r>
              <a:rPr lang="en-US" dirty="0"/>
              <a:t>Click to edit Master title style</a:t>
            </a:r>
          </a:p>
        </p:txBody>
      </p:sp>
      <p:sp>
        <p:nvSpPr>
          <p:cNvPr id="14" name="Freeform 13">
            <a:extLst>
              <a:ext uri="{FF2B5EF4-FFF2-40B4-BE49-F238E27FC236}">
                <a16:creationId xmlns:a16="http://schemas.microsoft.com/office/drawing/2014/main" id="{DDD87379-7808-678A-A1FA-BB883B80FF87}"/>
              </a:ext>
            </a:extLst>
          </p:cNvPr>
          <p:cNvSpPr/>
          <p:nvPr userDrawn="1"/>
        </p:nvSpPr>
        <p:spPr>
          <a:xfrm>
            <a:off x="12646898" y="-210192"/>
            <a:ext cx="7315200" cy="2477783"/>
          </a:xfrm>
          <a:custGeom>
            <a:avLst/>
            <a:gdLst/>
            <a:ahLst/>
            <a:cxnLst/>
            <a:rect l="l" t="t" r="r" b="b"/>
            <a:pathLst>
              <a:path w="7315200" h="2477783">
                <a:moveTo>
                  <a:pt x="0" y="0"/>
                </a:moveTo>
                <a:lnTo>
                  <a:pt x="7315200" y="0"/>
                </a:lnTo>
                <a:lnTo>
                  <a:pt x="7315200" y="2477784"/>
                </a:lnTo>
                <a:lnTo>
                  <a:pt x="0" y="24777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5" name="Freeform 16">
            <a:extLst>
              <a:ext uri="{FF2B5EF4-FFF2-40B4-BE49-F238E27FC236}">
                <a16:creationId xmlns:a16="http://schemas.microsoft.com/office/drawing/2014/main" id="{2F001114-B8DC-0815-BF65-517680BE2EDD}"/>
              </a:ext>
            </a:extLst>
          </p:cNvPr>
          <p:cNvSpPr/>
          <p:nvPr userDrawn="1"/>
        </p:nvSpPr>
        <p:spPr>
          <a:xfrm>
            <a:off x="11811000" y="8496300"/>
            <a:ext cx="7315200" cy="2477783"/>
          </a:xfrm>
          <a:custGeom>
            <a:avLst/>
            <a:gdLst/>
            <a:ahLst/>
            <a:cxnLst/>
            <a:rect l="l" t="t" r="r" b="b"/>
            <a:pathLst>
              <a:path w="7315200" h="2477783">
                <a:moveTo>
                  <a:pt x="0" y="0"/>
                </a:moveTo>
                <a:lnTo>
                  <a:pt x="7315200" y="0"/>
                </a:lnTo>
                <a:lnTo>
                  <a:pt x="7315200" y="2477783"/>
                </a:lnTo>
                <a:lnTo>
                  <a:pt x="0" y="24777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pic>
        <p:nvPicPr>
          <p:cNvPr id="2" name="Picture 1" descr="A red and grey button with white lines&#10;&#10;Description automatically generated">
            <a:extLst>
              <a:ext uri="{FF2B5EF4-FFF2-40B4-BE49-F238E27FC236}">
                <a16:creationId xmlns:a16="http://schemas.microsoft.com/office/drawing/2014/main" id="{35CC846C-0B4E-6B0C-D48B-AC39E7B856A8}"/>
              </a:ext>
            </a:extLst>
          </p:cNvPr>
          <p:cNvPicPr>
            <a:picLocks noChangeAspect="1"/>
          </p:cNvPicPr>
          <p:nvPr userDrawn="1"/>
        </p:nvPicPr>
        <p:blipFill>
          <a:blip r:embed="rId4">
            <a:extLst>
              <a:ext uri="{BEBA8EAE-BF5A-486C-A8C5-ECC9F3942E4B}">
                <a14:imgProps xmlns:a14="http://schemas.microsoft.com/office/drawing/2010/main">
                  <a14:imgLayer r:embed="rId5">
                    <a14:imgEffect>
                      <a14:backgroundRemoval t="8746" b="90594" l="6000" r="96000">
                        <a14:foregroundMark x1="48000" y1="8746" x2="48000" y2="8746"/>
                        <a14:foregroundMark x1="87455" y1="25248" x2="87455" y2="25248"/>
                        <a14:foregroundMark x1="94364" y1="36139" x2="94364" y2="36139"/>
                        <a14:foregroundMark x1="6000" y1="47030" x2="6000" y2="47030"/>
                        <a14:foregroundMark x1="96000" y1="53135" x2="96000" y2="53135"/>
                        <a14:foregroundMark x1="46364" y1="90594" x2="46364" y2="90594"/>
                      </a14:backgroundRemoval>
                    </a14:imgEffect>
                  </a14:imgLayer>
                </a14:imgProps>
              </a:ext>
            </a:extLst>
          </a:blip>
          <a:stretch>
            <a:fillRect/>
          </a:stretch>
        </p:blipFill>
        <p:spPr>
          <a:xfrm>
            <a:off x="8619817" y="1047760"/>
            <a:ext cx="1048366" cy="1155108"/>
          </a:xfrm>
          <a:prstGeom prst="rect">
            <a:avLst/>
          </a:prstGeom>
        </p:spPr>
      </p:pic>
      <p:pic>
        <p:nvPicPr>
          <p:cNvPr id="3" name="Picture 2">
            <a:extLst>
              <a:ext uri="{FF2B5EF4-FFF2-40B4-BE49-F238E27FC236}">
                <a16:creationId xmlns:a16="http://schemas.microsoft.com/office/drawing/2014/main" id="{C6341083-8CDC-54B3-0363-B6DE489A77B4}"/>
              </a:ext>
            </a:extLst>
          </p:cNvPr>
          <p:cNvPicPr>
            <a:picLocks noChangeAspect="1"/>
          </p:cNvPicPr>
          <p:nvPr userDrawn="1"/>
        </p:nvPicPr>
        <p:blipFill>
          <a:blip r:embed="rId6"/>
          <a:stretch>
            <a:fillRect/>
          </a:stretch>
        </p:blipFill>
        <p:spPr>
          <a:xfrm>
            <a:off x="304800" y="342899"/>
            <a:ext cx="2310284" cy="994493"/>
          </a:xfrm>
          <a:prstGeom prst="rect">
            <a:avLst/>
          </a:prstGeom>
        </p:spPr>
      </p:pic>
    </p:spTree>
    <p:extLst>
      <p:ext uri="{BB962C8B-B14F-4D97-AF65-F5344CB8AC3E}">
        <p14:creationId xmlns:p14="http://schemas.microsoft.com/office/powerpoint/2010/main" val="42686513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Quick_Quiz">
    <p:bg>
      <p:bgPr>
        <a:solidFill>
          <a:srgbClr val="FF93AC"/>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B524A-C7AF-BD15-E732-E8CF6A9E0E70}"/>
              </a:ext>
            </a:extLst>
          </p:cNvPr>
          <p:cNvSpPr/>
          <p:nvPr userDrawn="1"/>
        </p:nvSpPr>
        <p:spPr>
          <a:xfrm>
            <a:off x="212942" y="179386"/>
            <a:ext cx="17846458" cy="9898051"/>
          </a:xfrm>
          <a:prstGeom prst="rect">
            <a:avLst/>
          </a:prstGeom>
          <a:solidFill>
            <a:srgbClr val="FB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AutoShape 4">
            <a:extLst>
              <a:ext uri="{FF2B5EF4-FFF2-40B4-BE49-F238E27FC236}">
                <a16:creationId xmlns:a16="http://schemas.microsoft.com/office/drawing/2014/main" id="{74D615A3-55DE-3A94-192E-24AA559E30FB}"/>
              </a:ext>
            </a:extLst>
          </p:cNvPr>
          <p:cNvSpPr/>
          <p:nvPr userDrawn="1"/>
        </p:nvSpPr>
        <p:spPr>
          <a:xfrm>
            <a:off x="0" y="1485900"/>
            <a:ext cx="7105264" cy="19050"/>
          </a:xfrm>
          <a:prstGeom prst="line">
            <a:avLst/>
          </a:prstGeom>
          <a:ln w="114300" cap="flat">
            <a:solidFill>
              <a:srgbClr val="9FC3D0"/>
            </a:solidFill>
            <a:prstDash val="solid"/>
            <a:headEnd type="none" w="sm" len="sm"/>
            <a:tailEnd type="none" w="sm" len="sm"/>
          </a:ln>
        </p:spPr>
        <p:txBody>
          <a:bodyPr/>
          <a:lstStyle/>
          <a:p>
            <a:endParaRPr lang="en-GB"/>
          </a:p>
        </p:txBody>
      </p:sp>
      <p:sp>
        <p:nvSpPr>
          <p:cNvPr id="8" name="AutoShape 6">
            <a:extLst>
              <a:ext uri="{FF2B5EF4-FFF2-40B4-BE49-F238E27FC236}">
                <a16:creationId xmlns:a16="http://schemas.microsoft.com/office/drawing/2014/main" id="{A8DE5B39-6070-6973-5939-9DAB745A9411}"/>
              </a:ext>
            </a:extLst>
          </p:cNvPr>
          <p:cNvSpPr/>
          <p:nvPr userDrawn="1"/>
        </p:nvSpPr>
        <p:spPr>
          <a:xfrm>
            <a:off x="11690768" y="1485900"/>
            <a:ext cx="6561373" cy="0"/>
          </a:xfrm>
          <a:prstGeom prst="line">
            <a:avLst/>
          </a:prstGeom>
          <a:ln w="114300" cap="flat">
            <a:solidFill>
              <a:srgbClr val="9FC3D0"/>
            </a:solidFill>
            <a:prstDash val="solid"/>
            <a:headEnd type="none" w="sm" len="sm"/>
            <a:tailEnd type="none" w="sm" len="sm"/>
          </a:ln>
        </p:spPr>
        <p:txBody>
          <a:bodyPr/>
          <a:lstStyle/>
          <a:p>
            <a:endParaRPr lang="en-GB"/>
          </a:p>
        </p:txBody>
      </p:sp>
      <p:sp>
        <p:nvSpPr>
          <p:cNvPr id="10" name="Content Placeholder 9">
            <a:extLst>
              <a:ext uri="{FF2B5EF4-FFF2-40B4-BE49-F238E27FC236}">
                <a16:creationId xmlns:a16="http://schemas.microsoft.com/office/drawing/2014/main" id="{8CF10154-831A-C3E0-0F9D-AC385A31534D}"/>
              </a:ext>
            </a:extLst>
          </p:cNvPr>
          <p:cNvSpPr>
            <a:spLocks noGrp="1"/>
          </p:cNvSpPr>
          <p:nvPr>
            <p:ph sz="quarter" idx="13"/>
          </p:nvPr>
        </p:nvSpPr>
        <p:spPr>
          <a:xfrm>
            <a:off x="1066800" y="1889312"/>
            <a:ext cx="15697200" cy="6915150"/>
          </a:xfrm>
          <a:noFill/>
          <a:ln>
            <a:solidFill>
              <a:srgbClr val="F6B2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4" name="Freeform 13">
            <a:extLst>
              <a:ext uri="{FF2B5EF4-FFF2-40B4-BE49-F238E27FC236}">
                <a16:creationId xmlns:a16="http://schemas.microsoft.com/office/drawing/2014/main" id="{DDD87379-7808-678A-A1FA-BB883B80FF87}"/>
              </a:ext>
            </a:extLst>
          </p:cNvPr>
          <p:cNvSpPr/>
          <p:nvPr userDrawn="1"/>
        </p:nvSpPr>
        <p:spPr>
          <a:xfrm>
            <a:off x="12646898" y="-210192"/>
            <a:ext cx="7315200" cy="2477783"/>
          </a:xfrm>
          <a:custGeom>
            <a:avLst/>
            <a:gdLst/>
            <a:ahLst/>
            <a:cxnLst/>
            <a:rect l="l" t="t" r="r" b="b"/>
            <a:pathLst>
              <a:path w="7315200" h="2477783">
                <a:moveTo>
                  <a:pt x="0" y="0"/>
                </a:moveTo>
                <a:lnTo>
                  <a:pt x="7315200" y="0"/>
                </a:lnTo>
                <a:lnTo>
                  <a:pt x="7315200" y="2477784"/>
                </a:lnTo>
                <a:lnTo>
                  <a:pt x="0" y="24777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5" name="Freeform 16">
            <a:extLst>
              <a:ext uri="{FF2B5EF4-FFF2-40B4-BE49-F238E27FC236}">
                <a16:creationId xmlns:a16="http://schemas.microsoft.com/office/drawing/2014/main" id="{2F001114-B8DC-0815-BF65-517680BE2EDD}"/>
              </a:ext>
            </a:extLst>
          </p:cNvPr>
          <p:cNvSpPr/>
          <p:nvPr userDrawn="1"/>
        </p:nvSpPr>
        <p:spPr>
          <a:xfrm>
            <a:off x="11811000" y="8496300"/>
            <a:ext cx="7315200" cy="2477783"/>
          </a:xfrm>
          <a:custGeom>
            <a:avLst/>
            <a:gdLst/>
            <a:ahLst/>
            <a:cxnLst/>
            <a:rect l="l" t="t" r="r" b="b"/>
            <a:pathLst>
              <a:path w="7315200" h="2477783">
                <a:moveTo>
                  <a:pt x="0" y="0"/>
                </a:moveTo>
                <a:lnTo>
                  <a:pt x="7315200" y="0"/>
                </a:lnTo>
                <a:lnTo>
                  <a:pt x="7315200" y="2477783"/>
                </a:lnTo>
                <a:lnTo>
                  <a:pt x="0" y="24777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pic>
        <p:nvPicPr>
          <p:cNvPr id="2" name="Picture 1">
            <a:extLst>
              <a:ext uri="{FF2B5EF4-FFF2-40B4-BE49-F238E27FC236}">
                <a16:creationId xmlns:a16="http://schemas.microsoft.com/office/drawing/2014/main" id="{12E48F5F-86CF-6C5D-A9A9-B2957C93E1EF}"/>
              </a:ext>
            </a:extLst>
          </p:cNvPr>
          <p:cNvPicPr>
            <a:picLocks noChangeAspect="1"/>
          </p:cNvPicPr>
          <p:nvPr userDrawn="1"/>
        </p:nvPicPr>
        <p:blipFill>
          <a:blip r:embed="rId4"/>
          <a:stretch>
            <a:fillRect/>
          </a:stretch>
        </p:blipFill>
        <p:spPr>
          <a:xfrm>
            <a:off x="6375273" y="308290"/>
            <a:ext cx="6078884" cy="791839"/>
          </a:xfrm>
          <a:prstGeom prst="rect">
            <a:avLst/>
          </a:prstGeom>
        </p:spPr>
      </p:pic>
      <p:pic>
        <p:nvPicPr>
          <p:cNvPr id="3" name="Picture 2" descr="A stopwatch with a red and blue number&#10;&#10;Description automatically generated">
            <a:extLst>
              <a:ext uri="{FF2B5EF4-FFF2-40B4-BE49-F238E27FC236}">
                <a16:creationId xmlns:a16="http://schemas.microsoft.com/office/drawing/2014/main" id="{210B670B-C22C-A6C1-A04B-5EB33D130A36}"/>
              </a:ext>
            </a:extLst>
          </p:cNvPr>
          <p:cNvPicPr>
            <a:picLocks noChangeAspect="1"/>
          </p:cNvPicPr>
          <p:nvPr userDrawn="1"/>
        </p:nvPicPr>
        <p:blipFill>
          <a:blip r:embed="rId5">
            <a:extLst>
              <a:ext uri="{BEBA8EAE-BF5A-486C-A8C5-ECC9F3942E4B}">
                <a14:imgProps xmlns:a14="http://schemas.microsoft.com/office/drawing/2010/main">
                  <a14:imgLayer r:embed="rId6">
                    <a14:imgEffect>
                      <a14:backgroundRemoval t="5345" b="90690" l="9877" r="89815">
                        <a14:foregroundMark x1="60957" y1="8621" x2="60957" y2="8621"/>
                        <a14:foregroundMark x1="60648" y1="5345" x2="60648" y2="5345"/>
                        <a14:foregroundMark x1="55247" y1="90690" x2="55247" y2="90690"/>
                        <a14:foregroundMark x1="19444" y1="72586" x2="19444" y2="72586"/>
                        <a14:foregroundMark x1="15123" y1="54138" x2="15123" y2="54138"/>
                        <a14:foregroundMark x1="21914" y1="37069" x2="21914" y2="37069"/>
                      </a14:backgroundRemoval>
                    </a14:imgEffect>
                  </a14:imgLayer>
                </a14:imgProps>
              </a:ext>
            </a:extLst>
          </a:blip>
          <a:stretch>
            <a:fillRect/>
          </a:stretch>
        </p:blipFill>
        <p:spPr>
          <a:xfrm>
            <a:off x="395826" y="181323"/>
            <a:ext cx="1341948" cy="1201126"/>
          </a:xfrm>
          <a:prstGeom prst="rect">
            <a:avLst/>
          </a:prstGeom>
        </p:spPr>
      </p:pic>
    </p:spTree>
    <p:extLst>
      <p:ext uri="{BB962C8B-B14F-4D97-AF65-F5344CB8AC3E}">
        <p14:creationId xmlns:p14="http://schemas.microsoft.com/office/powerpoint/2010/main" val="28679023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NSWERS_Quick_Quiz">
    <p:bg>
      <p:bgPr>
        <a:solidFill>
          <a:srgbClr val="FF93AC"/>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B524A-C7AF-BD15-E732-E8CF6A9E0E70}"/>
              </a:ext>
            </a:extLst>
          </p:cNvPr>
          <p:cNvSpPr/>
          <p:nvPr userDrawn="1"/>
        </p:nvSpPr>
        <p:spPr>
          <a:xfrm>
            <a:off x="212942" y="179386"/>
            <a:ext cx="17846458" cy="9898051"/>
          </a:xfrm>
          <a:prstGeom prst="rect">
            <a:avLst/>
          </a:prstGeom>
          <a:solidFill>
            <a:srgbClr val="FB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AutoShape 4">
            <a:extLst>
              <a:ext uri="{FF2B5EF4-FFF2-40B4-BE49-F238E27FC236}">
                <a16:creationId xmlns:a16="http://schemas.microsoft.com/office/drawing/2014/main" id="{74D615A3-55DE-3A94-192E-24AA559E30FB}"/>
              </a:ext>
            </a:extLst>
          </p:cNvPr>
          <p:cNvSpPr/>
          <p:nvPr userDrawn="1"/>
        </p:nvSpPr>
        <p:spPr>
          <a:xfrm>
            <a:off x="0" y="1485900"/>
            <a:ext cx="7105264" cy="19050"/>
          </a:xfrm>
          <a:prstGeom prst="line">
            <a:avLst/>
          </a:prstGeom>
          <a:ln w="114300" cap="flat">
            <a:solidFill>
              <a:srgbClr val="9FC3D0"/>
            </a:solidFill>
            <a:prstDash val="solid"/>
            <a:headEnd type="none" w="sm" len="sm"/>
            <a:tailEnd type="none" w="sm" len="sm"/>
          </a:ln>
        </p:spPr>
        <p:txBody>
          <a:bodyPr/>
          <a:lstStyle/>
          <a:p>
            <a:endParaRPr lang="en-GB"/>
          </a:p>
        </p:txBody>
      </p:sp>
      <p:sp>
        <p:nvSpPr>
          <p:cNvPr id="8" name="AutoShape 6">
            <a:extLst>
              <a:ext uri="{FF2B5EF4-FFF2-40B4-BE49-F238E27FC236}">
                <a16:creationId xmlns:a16="http://schemas.microsoft.com/office/drawing/2014/main" id="{A8DE5B39-6070-6973-5939-9DAB745A9411}"/>
              </a:ext>
            </a:extLst>
          </p:cNvPr>
          <p:cNvSpPr/>
          <p:nvPr userDrawn="1"/>
        </p:nvSpPr>
        <p:spPr>
          <a:xfrm>
            <a:off x="11690768" y="1485900"/>
            <a:ext cx="6561373" cy="0"/>
          </a:xfrm>
          <a:prstGeom prst="line">
            <a:avLst/>
          </a:prstGeom>
          <a:ln w="114300" cap="flat">
            <a:solidFill>
              <a:srgbClr val="9FC3D0"/>
            </a:solidFill>
            <a:prstDash val="solid"/>
            <a:headEnd type="none" w="sm" len="sm"/>
            <a:tailEnd type="none" w="sm" len="sm"/>
          </a:ln>
        </p:spPr>
        <p:txBody>
          <a:bodyPr/>
          <a:lstStyle/>
          <a:p>
            <a:endParaRPr lang="en-GB"/>
          </a:p>
        </p:txBody>
      </p:sp>
      <p:sp>
        <p:nvSpPr>
          <p:cNvPr id="10" name="Content Placeholder 9">
            <a:extLst>
              <a:ext uri="{FF2B5EF4-FFF2-40B4-BE49-F238E27FC236}">
                <a16:creationId xmlns:a16="http://schemas.microsoft.com/office/drawing/2014/main" id="{8CF10154-831A-C3E0-0F9D-AC385A31534D}"/>
              </a:ext>
            </a:extLst>
          </p:cNvPr>
          <p:cNvSpPr>
            <a:spLocks noGrp="1"/>
          </p:cNvSpPr>
          <p:nvPr>
            <p:ph sz="quarter" idx="13"/>
          </p:nvPr>
        </p:nvSpPr>
        <p:spPr>
          <a:xfrm>
            <a:off x="1066800" y="1889312"/>
            <a:ext cx="15697200" cy="6915150"/>
          </a:xfrm>
          <a:noFill/>
          <a:ln>
            <a:solidFill>
              <a:srgbClr val="F6B2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4" name="Freeform 13">
            <a:extLst>
              <a:ext uri="{FF2B5EF4-FFF2-40B4-BE49-F238E27FC236}">
                <a16:creationId xmlns:a16="http://schemas.microsoft.com/office/drawing/2014/main" id="{DDD87379-7808-678A-A1FA-BB883B80FF87}"/>
              </a:ext>
            </a:extLst>
          </p:cNvPr>
          <p:cNvSpPr/>
          <p:nvPr userDrawn="1"/>
        </p:nvSpPr>
        <p:spPr>
          <a:xfrm>
            <a:off x="12646898" y="-210192"/>
            <a:ext cx="7315200" cy="2477783"/>
          </a:xfrm>
          <a:custGeom>
            <a:avLst/>
            <a:gdLst/>
            <a:ahLst/>
            <a:cxnLst/>
            <a:rect l="l" t="t" r="r" b="b"/>
            <a:pathLst>
              <a:path w="7315200" h="2477783">
                <a:moveTo>
                  <a:pt x="0" y="0"/>
                </a:moveTo>
                <a:lnTo>
                  <a:pt x="7315200" y="0"/>
                </a:lnTo>
                <a:lnTo>
                  <a:pt x="7315200" y="2477784"/>
                </a:lnTo>
                <a:lnTo>
                  <a:pt x="0" y="24777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5" name="Freeform 16">
            <a:extLst>
              <a:ext uri="{FF2B5EF4-FFF2-40B4-BE49-F238E27FC236}">
                <a16:creationId xmlns:a16="http://schemas.microsoft.com/office/drawing/2014/main" id="{2F001114-B8DC-0815-BF65-517680BE2EDD}"/>
              </a:ext>
            </a:extLst>
          </p:cNvPr>
          <p:cNvSpPr/>
          <p:nvPr userDrawn="1"/>
        </p:nvSpPr>
        <p:spPr>
          <a:xfrm>
            <a:off x="11811000" y="8496300"/>
            <a:ext cx="7315200" cy="2477783"/>
          </a:xfrm>
          <a:custGeom>
            <a:avLst/>
            <a:gdLst/>
            <a:ahLst/>
            <a:cxnLst/>
            <a:rect l="l" t="t" r="r" b="b"/>
            <a:pathLst>
              <a:path w="7315200" h="2477783">
                <a:moveTo>
                  <a:pt x="0" y="0"/>
                </a:moveTo>
                <a:lnTo>
                  <a:pt x="7315200" y="0"/>
                </a:lnTo>
                <a:lnTo>
                  <a:pt x="7315200" y="2477783"/>
                </a:lnTo>
                <a:lnTo>
                  <a:pt x="0" y="24777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pic>
        <p:nvPicPr>
          <p:cNvPr id="3" name="Picture 2" descr="A stopwatch with a red and blue number&#10;&#10;Description automatically generated">
            <a:extLst>
              <a:ext uri="{FF2B5EF4-FFF2-40B4-BE49-F238E27FC236}">
                <a16:creationId xmlns:a16="http://schemas.microsoft.com/office/drawing/2014/main" id="{210B670B-C22C-A6C1-A04B-5EB33D130A36}"/>
              </a:ext>
            </a:extLst>
          </p:cNvPr>
          <p:cNvPicPr>
            <a:picLocks noChangeAspect="1"/>
          </p:cNvPicPr>
          <p:nvPr userDrawn="1"/>
        </p:nvPicPr>
        <p:blipFill>
          <a:blip r:embed="rId4">
            <a:extLst>
              <a:ext uri="{BEBA8EAE-BF5A-486C-A8C5-ECC9F3942E4B}">
                <a14:imgProps xmlns:a14="http://schemas.microsoft.com/office/drawing/2010/main">
                  <a14:imgLayer r:embed="rId5">
                    <a14:imgEffect>
                      <a14:backgroundRemoval t="5345" b="90690" l="9877" r="89815">
                        <a14:foregroundMark x1="60957" y1="8621" x2="60957" y2="8621"/>
                        <a14:foregroundMark x1="60648" y1="5345" x2="60648" y2="5345"/>
                        <a14:foregroundMark x1="55247" y1="90690" x2="55247" y2="90690"/>
                        <a14:foregroundMark x1="19444" y1="72586" x2="19444" y2="72586"/>
                        <a14:foregroundMark x1="15123" y1="54138" x2="15123" y2="54138"/>
                        <a14:foregroundMark x1="21914" y1="37069" x2="21914" y2="37069"/>
                      </a14:backgroundRemoval>
                    </a14:imgEffect>
                  </a14:imgLayer>
                </a14:imgProps>
              </a:ext>
            </a:extLst>
          </a:blip>
          <a:stretch>
            <a:fillRect/>
          </a:stretch>
        </p:blipFill>
        <p:spPr>
          <a:xfrm>
            <a:off x="10826885" y="232080"/>
            <a:ext cx="1341948" cy="1201126"/>
          </a:xfrm>
          <a:prstGeom prst="rect">
            <a:avLst/>
          </a:prstGeom>
        </p:spPr>
      </p:pic>
      <p:pic>
        <p:nvPicPr>
          <p:cNvPr id="4" name="Picture 3">
            <a:extLst>
              <a:ext uri="{FF2B5EF4-FFF2-40B4-BE49-F238E27FC236}">
                <a16:creationId xmlns:a16="http://schemas.microsoft.com/office/drawing/2014/main" id="{A3083501-E89A-97B2-63C0-6921C0BE1B5E}"/>
              </a:ext>
            </a:extLst>
          </p:cNvPr>
          <p:cNvPicPr>
            <a:picLocks noChangeAspect="1"/>
          </p:cNvPicPr>
          <p:nvPr userDrawn="1"/>
        </p:nvPicPr>
        <p:blipFill>
          <a:blip r:embed="rId6"/>
          <a:stretch>
            <a:fillRect/>
          </a:stretch>
        </p:blipFill>
        <p:spPr>
          <a:xfrm>
            <a:off x="7678980" y="179386"/>
            <a:ext cx="3217619" cy="1208932"/>
          </a:xfrm>
          <a:prstGeom prst="rect">
            <a:avLst/>
          </a:prstGeom>
        </p:spPr>
      </p:pic>
      <p:pic>
        <p:nvPicPr>
          <p:cNvPr id="5" name="Picture 4">
            <a:extLst>
              <a:ext uri="{FF2B5EF4-FFF2-40B4-BE49-F238E27FC236}">
                <a16:creationId xmlns:a16="http://schemas.microsoft.com/office/drawing/2014/main" id="{78DFFC32-9F84-97E3-11FC-D3466B65141D}"/>
              </a:ext>
            </a:extLst>
          </p:cNvPr>
          <p:cNvPicPr>
            <a:picLocks noChangeAspect="1"/>
          </p:cNvPicPr>
          <p:nvPr userDrawn="1"/>
        </p:nvPicPr>
        <p:blipFill>
          <a:blip r:embed="rId7"/>
          <a:stretch>
            <a:fillRect/>
          </a:stretch>
        </p:blipFill>
        <p:spPr>
          <a:xfrm>
            <a:off x="492571" y="269377"/>
            <a:ext cx="2237827" cy="262561"/>
          </a:xfrm>
          <a:prstGeom prst="rect">
            <a:avLst/>
          </a:prstGeom>
        </p:spPr>
      </p:pic>
      <p:pic>
        <p:nvPicPr>
          <p:cNvPr id="6" name="Picture 5" descr="A purple pen with a yellow cap&#10;&#10;Description automatically generated">
            <a:extLst>
              <a:ext uri="{FF2B5EF4-FFF2-40B4-BE49-F238E27FC236}">
                <a16:creationId xmlns:a16="http://schemas.microsoft.com/office/drawing/2014/main" id="{4BFB96D6-4BBE-3B53-57AC-14FB00A21573}"/>
              </a:ext>
            </a:extLst>
          </p:cNvPr>
          <p:cNvPicPr>
            <a:picLocks noChangeAspect="1"/>
          </p:cNvPicPr>
          <p:nvPr userDrawn="1"/>
        </p:nvPicPr>
        <p:blipFill>
          <a:blip r:embed="rId8">
            <a:extLst>
              <a:ext uri="{BEBA8EAE-BF5A-486C-A8C5-ECC9F3942E4B}">
                <a14:imgProps xmlns:a14="http://schemas.microsoft.com/office/drawing/2010/main">
                  <a14:imgLayer r:embed="rId9">
                    <a14:imgEffect>
                      <a14:backgroundRemoval t="9019" b="89715" l="4290" r="89934">
                        <a14:foregroundMark x1="76568" y1="74842" x2="76568" y2="74842"/>
                        <a14:foregroundMark x1="76568" y1="74842" x2="11386" y2="9177"/>
                        <a14:foregroundMark x1="86799" y1="87658" x2="86799" y2="87658"/>
                        <a14:foregroundMark x1="4290" y1="15190" x2="4290" y2="15190"/>
                        <a14:foregroundMark x1="6601" y1="12975" x2="6601" y2="17563"/>
                      </a14:backgroundRemoval>
                    </a14:imgEffect>
                  </a14:imgLayer>
                </a14:imgProps>
              </a:ext>
            </a:extLst>
          </a:blip>
          <a:stretch>
            <a:fillRect/>
          </a:stretch>
        </p:blipFill>
        <p:spPr>
          <a:xfrm>
            <a:off x="1066800" y="400657"/>
            <a:ext cx="1089367" cy="1136105"/>
          </a:xfrm>
          <a:prstGeom prst="rect">
            <a:avLst/>
          </a:prstGeom>
        </p:spPr>
      </p:pic>
    </p:spTree>
    <p:extLst>
      <p:ext uri="{BB962C8B-B14F-4D97-AF65-F5344CB8AC3E}">
        <p14:creationId xmlns:p14="http://schemas.microsoft.com/office/powerpoint/2010/main" val="19423876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air discussion">
    <p:bg>
      <p:bgPr>
        <a:solidFill>
          <a:srgbClr val="FF93AC"/>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B524A-C7AF-BD15-E732-E8CF6A9E0E70}"/>
              </a:ext>
            </a:extLst>
          </p:cNvPr>
          <p:cNvSpPr/>
          <p:nvPr userDrawn="1"/>
        </p:nvSpPr>
        <p:spPr>
          <a:xfrm>
            <a:off x="212942" y="179386"/>
            <a:ext cx="17846458" cy="9898051"/>
          </a:xfrm>
          <a:prstGeom prst="rect">
            <a:avLst/>
          </a:prstGeom>
          <a:solidFill>
            <a:srgbClr val="FB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AutoShape 4">
            <a:extLst>
              <a:ext uri="{FF2B5EF4-FFF2-40B4-BE49-F238E27FC236}">
                <a16:creationId xmlns:a16="http://schemas.microsoft.com/office/drawing/2014/main" id="{74D615A3-55DE-3A94-192E-24AA559E30FB}"/>
              </a:ext>
            </a:extLst>
          </p:cNvPr>
          <p:cNvSpPr/>
          <p:nvPr userDrawn="1"/>
        </p:nvSpPr>
        <p:spPr>
          <a:xfrm>
            <a:off x="0" y="1485900"/>
            <a:ext cx="7105264" cy="19050"/>
          </a:xfrm>
          <a:prstGeom prst="line">
            <a:avLst/>
          </a:prstGeom>
          <a:ln w="114300" cap="flat">
            <a:solidFill>
              <a:srgbClr val="9FC3D0"/>
            </a:solidFill>
            <a:prstDash val="solid"/>
            <a:headEnd type="none" w="sm" len="sm"/>
            <a:tailEnd type="none" w="sm" len="sm"/>
          </a:ln>
        </p:spPr>
        <p:txBody>
          <a:bodyPr/>
          <a:lstStyle/>
          <a:p>
            <a:endParaRPr lang="en-GB"/>
          </a:p>
        </p:txBody>
      </p:sp>
      <p:sp>
        <p:nvSpPr>
          <p:cNvPr id="8" name="AutoShape 6">
            <a:extLst>
              <a:ext uri="{FF2B5EF4-FFF2-40B4-BE49-F238E27FC236}">
                <a16:creationId xmlns:a16="http://schemas.microsoft.com/office/drawing/2014/main" id="{A8DE5B39-6070-6973-5939-9DAB745A9411}"/>
              </a:ext>
            </a:extLst>
          </p:cNvPr>
          <p:cNvSpPr/>
          <p:nvPr userDrawn="1"/>
        </p:nvSpPr>
        <p:spPr>
          <a:xfrm>
            <a:off x="11690768" y="1485900"/>
            <a:ext cx="6561373" cy="0"/>
          </a:xfrm>
          <a:prstGeom prst="line">
            <a:avLst/>
          </a:prstGeom>
          <a:ln w="114300" cap="flat">
            <a:solidFill>
              <a:srgbClr val="9FC3D0"/>
            </a:solidFill>
            <a:prstDash val="solid"/>
            <a:headEnd type="none" w="sm" len="sm"/>
            <a:tailEnd type="none" w="sm" len="sm"/>
          </a:ln>
        </p:spPr>
        <p:txBody>
          <a:bodyPr/>
          <a:lstStyle/>
          <a:p>
            <a:endParaRPr lang="en-GB"/>
          </a:p>
        </p:txBody>
      </p:sp>
      <p:sp>
        <p:nvSpPr>
          <p:cNvPr id="10" name="Content Placeholder 9">
            <a:extLst>
              <a:ext uri="{FF2B5EF4-FFF2-40B4-BE49-F238E27FC236}">
                <a16:creationId xmlns:a16="http://schemas.microsoft.com/office/drawing/2014/main" id="{8CF10154-831A-C3E0-0F9D-AC385A31534D}"/>
              </a:ext>
            </a:extLst>
          </p:cNvPr>
          <p:cNvSpPr>
            <a:spLocks noGrp="1"/>
          </p:cNvSpPr>
          <p:nvPr>
            <p:ph sz="quarter" idx="13"/>
          </p:nvPr>
        </p:nvSpPr>
        <p:spPr>
          <a:xfrm>
            <a:off x="1066800" y="2537361"/>
            <a:ext cx="15697200" cy="6915150"/>
          </a:xfrm>
          <a:noFill/>
          <a:ln>
            <a:solidFill>
              <a:srgbClr val="F6B2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1" name="Title 1">
            <a:extLst>
              <a:ext uri="{FF2B5EF4-FFF2-40B4-BE49-F238E27FC236}">
                <a16:creationId xmlns:a16="http://schemas.microsoft.com/office/drawing/2014/main" id="{8BA88324-C251-E444-8085-C79A27FE0C5F}"/>
              </a:ext>
            </a:extLst>
          </p:cNvPr>
          <p:cNvSpPr>
            <a:spLocks noGrp="1"/>
          </p:cNvSpPr>
          <p:nvPr>
            <p:ph type="ctrTitle"/>
          </p:nvPr>
        </p:nvSpPr>
        <p:spPr>
          <a:xfrm>
            <a:off x="1625616" y="59578"/>
            <a:ext cx="13919184" cy="1470025"/>
          </a:xfrm>
          <a:noFill/>
          <a:ln>
            <a:noFill/>
          </a:ln>
        </p:spPr>
        <p:txBody>
          <a:bodyPr>
            <a:normAutofit/>
          </a:bodyPr>
          <a:lstStyle>
            <a:lvl1pPr>
              <a:defRPr sz="4800" b="0" i="0">
                <a:latin typeface="Calibri Light" panose="020F0302020204030204" pitchFamily="34" charset="0"/>
                <a:cs typeface="Calibri Light" panose="020F0302020204030204" pitchFamily="34" charset="0"/>
              </a:defRPr>
            </a:lvl1pPr>
          </a:lstStyle>
          <a:p>
            <a:r>
              <a:rPr lang="en-US" dirty="0"/>
              <a:t>Click to edit Master title style</a:t>
            </a:r>
          </a:p>
        </p:txBody>
      </p:sp>
      <p:sp>
        <p:nvSpPr>
          <p:cNvPr id="14" name="Freeform 13">
            <a:extLst>
              <a:ext uri="{FF2B5EF4-FFF2-40B4-BE49-F238E27FC236}">
                <a16:creationId xmlns:a16="http://schemas.microsoft.com/office/drawing/2014/main" id="{DDD87379-7808-678A-A1FA-BB883B80FF87}"/>
              </a:ext>
            </a:extLst>
          </p:cNvPr>
          <p:cNvSpPr/>
          <p:nvPr userDrawn="1"/>
        </p:nvSpPr>
        <p:spPr>
          <a:xfrm>
            <a:off x="12646898" y="-210192"/>
            <a:ext cx="7315200" cy="2477783"/>
          </a:xfrm>
          <a:custGeom>
            <a:avLst/>
            <a:gdLst/>
            <a:ahLst/>
            <a:cxnLst/>
            <a:rect l="l" t="t" r="r" b="b"/>
            <a:pathLst>
              <a:path w="7315200" h="2477783">
                <a:moveTo>
                  <a:pt x="0" y="0"/>
                </a:moveTo>
                <a:lnTo>
                  <a:pt x="7315200" y="0"/>
                </a:lnTo>
                <a:lnTo>
                  <a:pt x="7315200" y="2477784"/>
                </a:lnTo>
                <a:lnTo>
                  <a:pt x="0" y="24777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5" name="Freeform 16">
            <a:extLst>
              <a:ext uri="{FF2B5EF4-FFF2-40B4-BE49-F238E27FC236}">
                <a16:creationId xmlns:a16="http://schemas.microsoft.com/office/drawing/2014/main" id="{2F001114-B8DC-0815-BF65-517680BE2EDD}"/>
              </a:ext>
            </a:extLst>
          </p:cNvPr>
          <p:cNvSpPr/>
          <p:nvPr userDrawn="1"/>
        </p:nvSpPr>
        <p:spPr>
          <a:xfrm>
            <a:off x="11811000" y="8496300"/>
            <a:ext cx="7315200" cy="2477783"/>
          </a:xfrm>
          <a:custGeom>
            <a:avLst/>
            <a:gdLst/>
            <a:ahLst/>
            <a:cxnLst/>
            <a:rect l="l" t="t" r="r" b="b"/>
            <a:pathLst>
              <a:path w="7315200" h="2477783">
                <a:moveTo>
                  <a:pt x="0" y="0"/>
                </a:moveTo>
                <a:lnTo>
                  <a:pt x="7315200" y="0"/>
                </a:lnTo>
                <a:lnTo>
                  <a:pt x="7315200" y="2477783"/>
                </a:lnTo>
                <a:lnTo>
                  <a:pt x="0" y="24777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pic>
        <p:nvPicPr>
          <p:cNvPr id="2" name="Picture 1">
            <a:extLst>
              <a:ext uri="{FF2B5EF4-FFF2-40B4-BE49-F238E27FC236}">
                <a16:creationId xmlns:a16="http://schemas.microsoft.com/office/drawing/2014/main" id="{0883E1C4-B791-9929-BB39-22108257C556}"/>
              </a:ext>
            </a:extLst>
          </p:cNvPr>
          <p:cNvPicPr>
            <a:picLocks noChangeAspect="1"/>
          </p:cNvPicPr>
          <p:nvPr userDrawn="1"/>
        </p:nvPicPr>
        <p:blipFill>
          <a:blip r:embed="rId4">
            <a:duotone>
              <a:schemeClr val="accent5">
                <a:shade val="45000"/>
                <a:satMod val="135000"/>
              </a:schemeClr>
              <a:prstClr val="white"/>
            </a:duotone>
          </a:blip>
          <a:stretch>
            <a:fillRect/>
          </a:stretch>
        </p:blipFill>
        <p:spPr>
          <a:xfrm>
            <a:off x="1066801" y="1927347"/>
            <a:ext cx="4114800" cy="439182"/>
          </a:xfrm>
          <a:prstGeom prst="rect">
            <a:avLst/>
          </a:prstGeom>
        </p:spPr>
      </p:pic>
      <p:pic>
        <p:nvPicPr>
          <p:cNvPr id="3" name="Graphic 2" descr="Stopwatch">
            <a:extLst>
              <a:ext uri="{FF2B5EF4-FFF2-40B4-BE49-F238E27FC236}">
                <a16:creationId xmlns:a16="http://schemas.microsoft.com/office/drawing/2014/main" id="{EBC96DA6-EC0B-5DD4-0597-51011722050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52400" y="9096927"/>
            <a:ext cx="914400" cy="828361"/>
          </a:xfrm>
          <a:prstGeom prst="rect">
            <a:avLst/>
          </a:prstGeom>
        </p:spPr>
      </p:pic>
      <p:sp>
        <p:nvSpPr>
          <p:cNvPr id="4" name="TextBox 3">
            <a:extLst>
              <a:ext uri="{FF2B5EF4-FFF2-40B4-BE49-F238E27FC236}">
                <a16:creationId xmlns:a16="http://schemas.microsoft.com/office/drawing/2014/main" id="{592F5F99-6612-459E-37C3-B18FD45B7ECE}"/>
              </a:ext>
            </a:extLst>
          </p:cNvPr>
          <p:cNvSpPr txBox="1"/>
          <p:nvPr userDrawn="1"/>
        </p:nvSpPr>
        <p:spPr>
          <a:xfrm>
            <a:off x="109418" y="9925288"/>
            <a:ext cx="1115113"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dirty="0"/>
              <a:t>4 minutes</a:t>
            </a:r>
          </a:p>
        </p:txBody>
      </p:sp>
    </p:spTree>
    <p:extLst>
      <p:ext uri="{BB962C8B-B14F-4D97-AF65-F5344CB8AC3E}">
        <p14:creationId xmlns:p14="http://schemas.microsoft.com/office/powerpoint/2010/main" val="13442804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WT">
    <p:bg>
      <p:bgPr>
        <a:solidFill>
          <a:srgbClr val="FF93AC"/>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B524A-C7AF-BD15-E732-E8CF6A9E0E70}"/>
              </a:ext>
            </a:extLst>
          </p:cNvPr>
          <p:cNvSpPr/>
          <p:nvPr userDrawn="1"/>
        </p:nvSpPr>
        <p:spPr>
          <a:xfrm>
            <a:off x="212942" y="179386"/>
            <a:ext cx="17846458" cy="9898051"/>
          </a:xfrm>
          <a:prstGeom prst="rect">
            <a:avLst/>
          </a:prstGeom>
          <a:solidFill>
            <a:srgbClr val="FB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AutoShape 4">
            <a:extLst>
              <a:ext uri="{FF2B5EF4-FFF2-40B4-BE49-F238E27FC236}">
                <a16:creationId xmlns:a16="http://schemas.microsoft.com/office/drawing/2014/main" id="{74D615A3-55DE-3A94-192E-24AA559E30FB}"/>
              </a:ext>
            </a:extLst>
          </p:cNvPr>
          <p:cNvSpPr/>
          <p:nvPr userDrawn="1"/>
        </p:nvSpPr>
        <p:spPr>
          <a:xfrm>
            <a:off x="0" y="1485900"/>
            <a:ext cx="7105264" cy="19050"/>
          </a:xfrm>
          <a:prstGeom prst="line">
            <a:avLst/>
          </a:prstGeom>
          <a:ln w="114300" cap="flat">
            <a:solidFill>
              <a:srgbClr val="9FC3D0"/>
            </a:solidFill>
            <a:prstDash val="solid"/>
            <a:headEnd type="none" w="sm" len="sm"/>
            <a:tailEnd type="none" w="sm" len="sm"/>
          </a:ln>
        </p:spPr>
        <p:txBody>
          <a:bodyPr/>
          <a:lstStyle/>
          <a:p>
            <a:endParaRPr lang="en-GB"/>
          </a:p>
        </p:txBody>
      </p:sp>
      <p:sp>
        <p:nvSpPr>
          <p:cNvPr id="8" name="AutoShape 6">
            <a:extLst>
              <a:ext uri="{FF2B5EF4-FFF2-40B4-BE49-F238E27FC236}">
                <a16:creationId xmlns:a16="http://schemas.microsoft.com/office/drawing/2014/main" id="{A8DE5B39-6070-6973-5939-9DAB745A9411}"/>
              </a:ext>
            </a:extLst>
          </p:cNvPr>
          <p:cNvSpPr/>
          <p:nvPr userDrawn="1"/>
        </p:nvSpPr>
        <p:spPr>
          <a:xfrm>
            <a:off x="11690768" y="1485900"/>
            <a:ext cx="6561373" cy="0"/>
          </a:xfrm>
          <a:prstGeom prst="line">
            <a:avLst/>
          </a:prstGeom>
          <a:ln w="114300" cap="flat">
            <a:solidFill>
              <a:srgbClr val="9FC3D0"/>
            </a:solidFill>
            <a:prstDash val="solid"/>
            <a:headEnd type="none" w="sm" len="sm"/>
            <a:tailEnd type="none" w="sm" len="sm"/>
          </a:ln>
        </p:spPr>
        <p:txBody>
          <a:bodyPr/>
          <a:lstStyle/>
          <a:p>
            <a:endParaRPr lang="en-GB"/>
          </a:p>
        </p:txBody>
      </p:sp>
      <p:sp>
        <p:nvSpPr>
          <p:cNvPr id="10" name="Content Placeholder 9">
            <a:extLst>
              <a:ext uri="{FF2B5EF4-FFF2-40B4-BE49-F238E27FC236}">
                <a16:creationId xmlns:a16="http://schemas.microsoft.com/office/drawing/2014/main" id="{8CF10154-831A-C3E0-0F9D-AC385A31534D}"/>
              </a:ext>
            </a:extLst>
          </p:cNvPr>
          <p:cNvSpPr>
            <a:spLocks noGrp="1"/>
          </p:cNvSpPr>
          <p:nvPr>
            <p:ph sz="quarter" idx="13"/>
          </p:nvPr>
        </p:nvSpPr>
        <p:spPr>
          <a:xfrm>
            <a:off x="1066800" y="1889312"/>
            <a:ext cx="15697200" cy="6915150"/>
          </a:xfrm>
          <a:noFill/>
          <a:ln>
            <a:solidFill>
              <a:srgbClr val="F6B2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4" name="Freeform 13">
            <a:extLst>
              <a:ext uri="{FF2B5EF4-FFF2-40B4-BE49-F238E27FC236}">
                <a16:creationId xmlns:a16="http://schemas.microsoft.com/office/drawing/2014/main" id="{DDD87379-7808-678A-A1FA-BB883B80FF87}"/>
              </a:ext>
            </a:extLst>
          </p:cNvPr>
          <p:cNvSpPr/>
          <p:nvPr userDrawn="1"/>
        </p:nvSpPr>
        <p:spPr>
          <a:xfrm>
            <a:off x="12646898" y="-210192"/>
            <a:ext cx="7315200" cy="2477783"/>
          </a:xfrm>
          <a:custGeom>
            <a:avLst/>
            <a:gdLst/>
            <a:ahLst/>
            <a:cxnLst/>
            <a:rect l="l" t="t" r="r" b="b"/>
            <a:pathLst>
              <a:path w="7315200" h="2477783">
                <a:moveTo>
                  <a:pt x="0" y="0"/>
                </a:moveTo>
                <a:lnTo>
                  <a:pt x="7315200" y="0"/>
                </a:lnTo>
                <a:lnTo>
                  <a:pt x="7315200" y="2477784"/>
                </a:lnTo>
                <a:lnTo>
                  <a:pt x="0" y="24777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5" name="Freeform 16">
            <a:extLst>
              <a:ext uri="{FF2B5EF4-FFF2-40B4-BE49-F238E27FC236}">
                <a16:creationId xmlns:a16="http://schemas.microsoft.com/office/drawing/2014/main" id="{2F001114-B8DC-0815-BF65-517680BE2EDD}"/>
              </a:ext>
            </a:extLst>
          </p:cNvPr>
          <p:cNvSpPr/>
          <p:nvPr userDrawn="1"/>
        </p:nvSpPr>
        <p:spPr>
          <a:xfrm>
            <a:off x="11811000" y="8496300"/>
            <a:ext cx="7315200" cy="2477783"/>
          </a:xfrm>
          <a:custGeom>
            <a:avLst/>
            <a:gdLst/>
            <a:ahLst/>
            <a:cxnLst/>
            <a:rect l="l" t="t" r="r" b="b"/>
            <a:pathLst>
              <a:path w="7315200" h="2477783">
                <a:moveTo>
                  <a:pt x="0" y="0"/>
                </a:moveTo>
                <a:lnTo>
                  <a:pt x="7315200" y="0"/>
                </a:lnTo>
                <a:lnTo>
                  <a:pt x="7315200" y="2477783"/>
                </a:lnTo>
                <a:lnTo>
                  <a:pt x="0" y="24777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pic>
        <p:nvPicPr>
          <p:cNvPr id="2" name="Picture 1">
            <a:extLst>
              <a:ext uri="{FF2B5EF4-FFF2-40B4-BE49-F238E27FC236}">
                <a16:creationId xmlns:a16="http://schemas.microsoft.com/office/drawing/2014/main" id="{D473639A-243B-64A4-81A3-8ACB177FD290}"/>
              </a:ext>
            </a:extLst>
          </p:cNvPr>
          <p:cNvPicPr>
            <a:picLocks noChangeAspect="1"/>
          </p:cNvPicPr>
          <p:nvPr userDrawn="1"/>
        </p:nvPicPr>
        <p:blipFill>
          <a:blip r:embed="rId4"/>
          <a:stretch>
            <a:fillRect/>
          </a:stretch>
        </p:blipFill>
        <p:spPr>
          <a:xfrm>
            <a:off x="228600" y="968799"/>
            <a:ext cx="1269512" cy="443647"/>
          </a:xfrm>
          <a:prstGeom prst="rect">
            <a:avLst/>
          </a:prstGeom>
        </p:spPr>
      </p:pic>
      <p:pic>
        <p:nvPicPr>
          <p:cNvPr id="3" name="Picture 2">
            <a:extLst>
              <a:ext uri="{FF2B5EF4-FFF2-40B4-BE49-F238E27FC236}">
                <a16:creationId xmlns:a16="http://schemas.microsoft.com/office/drawing/2014/main" id="{01FA8886-5EC6-132D-2735-0C69108E1E9A}"/>
              </a:ext>
            </a:extLst>
          </p:cNvPr>
          <p:cNvPicPr>
            <a:picLocks noChangeAspect="1"/>
          </p:cNvPicPr>
          <p:nvPr userDrawn="1"/>
        </p:nvPicPr>
        <p:blipFill>
          <a:blip r:embed="rId5"/>
          <a:stretch>
            <a:fillRect/>
          </a:stretch>
        </p:blipFill>
        <p:spPr>
          <a:xfrm>
            <a:off x="5938987" y="209563"/>
            <a:ext cx="6780365" cy="1044369"/>
          </a:xfrm>
          <a:prstGeom prst="rect">
            <a:avLst/>
          </a:prstGeom>
        </p:spPr>
      </p:pic>
    </p:spTree>
    <p:extLst>
      <p:ext uri="{BB962C8B-B14F-4D97-AF65-F5344CB8AC3E}">
        <p14:creationId xmlns:p14="http://schemas.microsoft.com/office/powerpoint/2010/main" val="37684072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pSp>
        <p:nvGrpSpPr>
          <p:cNvPr id="7" name="Group 2">
            <a:extLst>
              <a:ext uri="{FF2B5EF4-FFF2-40B4-BE49-F238E27FC236}">
                <a16:creationId xmlns:a16="http://schemas.microsoft.com/office/drawing/2014/main" id="{3F9A013E-5DCD-B4AA-F6C6-EDE047C9C754}"/>
              </a:ext>
            </a:extLst>
          </p:cNvPr>
          <p:cNvGrpSpPr/>
          <p:nvPr userDrawn="1"/>
        </p:nvGrpSpPr>
        <p:grpSpPr>
          <a:xfrm>
            <a:off x="22147" y="0"/>
            <a:ext cx="4239083" cy="10287000"/>
            <a:chOff x="0" y="0"/>
            <a:chExt cx="5652111" cy="13716000"/>
          </a:xfrm>
        </p:grpSpPr>
        <p:grpSp>
          <p:nvGrpSpPr>
            <p:cNvPr id="8" name="Group 3">
              <a:extLst>
                <a:ext uri="{FF2B5EF4-FFF2-40B4-BE49-F238E27FC236}">
                  <a16:creationId xmlns:a16="http://schemas.microsoft.com/office/drawing/2014/main" id="{1F268C91-0ED4-2ABF-46EE-A46CE677DE21}"/>
                </a:ext>
              </a:extLst>
            </p:cNvPr>
            <p:cNvGrpSpPr/>
            <p:nvPr/>
          </p:nvGrpSpPr>
          <p:grpSpPr>
            <a:xfrm>
              <a:off x="2826056" y="0"/>
              <a:ext cx="2826056" cy="13716000"/>
              <a:chOff x="0" y="0"/>
              <a:chExt cx="558233" cy="2709333"/>
            </a:xfrm>
          </p:grpSpPr>
          <p:sp>
            <p:nvSpPr>
              <p:cNvPr id="15" name="Freeform 4">
                <a:extLst>
                  <a:ext uri="{FF2B5EF4-FFF2-40B4-BE49-F238E27FC236}">
                    <a16:creationId xmlns:a16="http://schemas.microsoft.com/office/drawing/2014/main" id="{94BF4669-7E00-5465-AFB8-DFA26D5848CA}"/>
                  </a:ext>
                </a:extLst>
              </p:cNvPr>
              <p:cNvSpPr/>
              <p:nvPr/>
            </p:nvSpPr>
            <p:spPr>
              <a:xfrm>
                <a:off x="0" y="0"/>
                <a:ext cx="558233" cy="2709333"/>
              </a:xfrm>
              <a:custGeom>
                <a:avLst/>
                <a:gdLst/>
                <a:ahLst/>
                <a:cxnLst/>
                <a:rect l="l" t="t" r="r" b="b"/>
                <a:pathLst>
                  <a:path w="558233" h="2709333">
                    <a:moveTo>
                      <a:pt x="0" y="0"/>
                    </a:moveTo>
                    <a:lnTo>
                      <a:pt x="558233" y="0"/>
                    </a:lnTo>
                    <a:lnTo>
                      <a:pt x="558233" y="2709333"/>
                    </a:lnTo>
                    <a:lnTo>
                      <a:pt x="0" y="2709333"/>
                    </a:lnTo>
                    <a:close/>
                  </a:path>
                </a:pathLst>
              </a:custGeom>
              <a:solidFill>
                <a:srgbClr val="E9E0D9"/>
              </a:solidFill>
            </p:spPr>
            <p:txBody>
              <a:bodyPr/>
              <a:lstStyle/>
              <a:p>
                <a:endParaRPr lang="en-GB"/>
              </a:p>
            </p:txBody>
          </p:sp>
          <p:sp>
            <p:nvSpPr>
              <p:cNvPr id="16" name="TextBox 5">
                <a:extLst>
                  <a:ext uri="{FF2B5EF4-FFF2-40B4-BE49-F238E27FC236}">
                    <a16:creationId xmlns:a16="http://schemas.microsoft.com/office/drawing/2014/main" id="{1C37AB6E-AFE1-080E-D48D-2EA32BCA1155}"/>
                  </a:ext>
                </a:extLst>
              </p:cNvPr>
              <p:cNvSpPr txBox="1"/>
              <p:nvPr/>
            </p:nvSpPr>
            <p:spPr>
              <a:xfrm>
                <a:off x="0" y="-47625"/>
                <a:ext cx="558233" cy="2756958"/>
              </a:xfrm>
              <a:prstGeom prst="rect">
                <a:avLst/>
              </a:prstGeom>
            </p:spPr>
            <p:txBody>
              <a:bodyPr lIns="50800" tIns="50800" rIns="50800" bIns="50800" rtlCol="0" anchor="ctr"/>
              <a:lstStyle/>
              <a:p>
                <a:pPr algn="ctr">
                  <a:lnSpc>
                    <a:spcPts val="2659"/>
                  </a:lnSpc>
                </a:pPr>
                <a:endParaRPr/>
              </a:p>
            </p:txBody>
          </p:sp>
        </p:grpSp>
        <p:grpSp>
          <p:nvGrpSpPr>
            <p:cNvPr id="9" name="Group 6">
              <a:extLst>
                <a:ext uri="{FF2B5EF4-FFF2-40B4-BE49-F238E27FC236}">
                  <a16:creationId xmlns:a16="http://schemas.microsoft.com/office/drawing/2014/main" id="{C7364089-732E-B899-23E4-F85F583646CC}"/>
                </a:ext>
              </a:extLst>
            </p:cNvPr>
            <p:cNvGrpSpPr/>
            <p:nvPr/>
          </p:nvGrpSpPr>
          <p:grpSpPr>
            <a:xfrm>
              <a:off x="1413028" y="0"/>
              <a:ext cx="2826056" cy="13716000"/>
              <a:chOff x="0" y="0"/>
              <a:chExt cx="558233" cy="2709333"/>
            </a:xfrm>
          </p:grpSpPr>
          <p:sp>
            <p:nvSpPr>
              <p:cNvPr id="13" name="Freeform 7">
                <a:extLst>
                  <a:ext uri="{FF2B5EF4-FFF2-40B4-BE49-F238E27FC236}">
                    <a16:creationId xmlns:a16="http://schemas.microsoft.com/office/drawing/2014/main" id="{DC1CE8D2-3BE1-24BC-3E95-00C393664A42}"/>
                  </a:ext>
                </a:extLst>
              </p:cNvPr>
              <p:cNvSpPr/>
              <p:nvPr/>
            </p:nvSpPr>
            <p:spPr>
              <a:xfrm>
                <a:off x="0" y="0"/>
                <a:ext cx="558233" cy="2709333"/>
              </a:xfrm>
              <a:custGeom>
                <a:avLst/>
                <a:gdLst/>
                <a:ahLst/>
                <a:cxnLst/>
                <a:rect l="l" t="t" r="r" b="b"/>
                <a:pathLst>
                  <a:path w="558233" h="2709333">
                    <a:moveTo>
                      <a:pt x="0" y="0"/>
                    </a:moveTo>
                    <a:lnTo>
                      <a:pt x="558233" y="0"/>
                    </a:lnTo>
                    <a:lnTo>
                      <a:pt x="558233" y="2709333"/>
                    </a:lnTo>
                    <a:lnTo>
                      <a:pt x="0" y="2709333"/>
                    </a:lnTo>
                    <a:close/>
                  </a:path>
                </a:pathLst>
              </a:custGeom>
              <a:solidFill>
                <a:srgbClr val="9FC3D0"/>
              </a:solidFill>
            </p:spPr>
            <p:txBody>
              <a:bodyPr/>
              <a:lstStyle/>
              <a:p>
                <a:endParaRPr lang="en-GB"/>
              </a:p>
            </p:txBody>
          </p:sp>
          <p:sp>
            <p:nvSpPr>
              <p:cNvPr id="14" name="TextBox 8">
                <a:extLst>
                  <a:ext uri="{FF2B5EF4-FFF2-40B4-BE49-F238E27FC236}">
                    <a16:creationId xmlns:a16="http://schemas.microsoft.com/office/drawing/2014/main" id="{31D4B1BA-37EC-F947-31E9-D7A7992AD559}"/>
                  </a:ext>
                </a:extLst>
              </p:cNvPr>
              <p:cNvSpPr txBox="1"/>
              <p:nvPr/>
            </p:nvSpPr>
            <p:spPr>
              <a:xfrm>
                <a:off x="0" y="-47625"/>
                <a:ext cx="558233" cy="2756958"/>
              </a:xfrm>
              <a:prstGeom prst="rect">
                <a:avLst/>
              </a:prstGeom>
            </p:spPr>
            <p:txBody>
              <a:bodyPr lIns="50800" tIns="50800" rIns="50800" bIns="50800" rtlCol="0" anchor="ctr"/>
              <a:lstStyle/>
              <a:p>
                <a:pPr algn="ctr">
                  <a:lnSpc>
                    <a:spcPts val="2659"/>
                  </a:lnSpc>
                </a:pPr>
                <a:endParaRPr/>
              </a:p>
            </p:txBody>
          </p:sp>
        </p:grpSp>
        <p:grpSp>
          <p:nvGrpSpPr>
            <p:cNvPr id="10" name="Group 9">
              <a:extLst>
                <a:ext uri="{FF2B5EF4-FFF2-40B4-BE49-F238E27FC236}">
                  <a16:creationId xmlns:a16="http://schemas.microsoft.com/office/drawing/2014/main" id="{D47FE354-1459-FCB4-3DBE-877CAF81ADD7}"/>
                </a:ext>
              </a:extLst>
            </p:cNvPr>
            <p:cNvGrpSpPr/>
            <p:nvPr/>
          </p:nvGrpSpPr>
          <p:grpSpPr>
            <a:xfrm>
              <a:off x="0" y="0"/>
              <a:ext cx="2826056" cy="13716000"/>
              <a:chOff x="0" y="0"/>
              <a:chExt cx="558233" cy="2709333"/>
            </a:xfrm>
          </p:grpSpPr>
          <p:sp>
            <p:nvSpPr>
              <p:cNvPr id="11" name="Freeform 10">
                <a:extLst>
                  <a:ext uri="{FF2B5EF4-FFF2-40B4-BE49-F238E27FC236}">
                    <a16:creationId xmlns:a16="http://schemas.microsoft.com/office/drawing/2014/main" id="{F3B716A9-7651-9729-B642-E82C1ACD251F}"/>
                  </a:ext>
                </a:extLst>
              </p:cNvPr>
              <p:cNvSpPr/>
              <p:nvPr/>
            </p:nvSpPr>
            <p:spPr>
              <a:xfrm>
                <a:off x="0" y="0"/>
                <a:ext cx="558233" cy="2709333"/>
              </a:xfrm>
              <a:custGeom>
                <a:avLst/>
                <a:gdLst/>
                <a:ahLst/>
                <a:cxnLst/>
                <a:rect l="l" t="t" r="r" b="b"/>
                <a:pathLst>
                  <a:path w="558233" h="2709333">
                    <a:moveTo>
                      <a:pt x="0" y="0"/>
                    </a:moveTo>
                    <a:lnTo>
                      <a:pt x="558233" y="0"/>
                    </a:lnTo>
                    <a:lnTo>
                      <a:pt x="558233" y="2709333"/>
                    </a:lnTo>
                    <a:lnTo>
                      <a:pt x="0" y="2709333"/>
                    </a:lnTo>
                    <a:close/>
                  </a:path>
                </a:pathLst>
              </a:custGeom>
              <a:solidFill>
                <a:srgbClr val="E9C7C6"/>
              </a:solidFill>
            </p:spPr>
            <p:txBody>
              <a:bodyPr/>
              <a:lstStyle/>
              <a:p>
                <a:endParaRPr lang="en-GB"/>
              </a:p>
            </p:txBody>
          </p:sp>
          <p:sp>
            <p:nvSpPr>
              <p:cNvPr id="12" name="TextBox 11">
                <a:extLst>
                  <a:ext uri="{FF2B5EF4-FFF2-40B4-BE49-F238E27FC236}">
                    <a16:creationId xmlns:a16="http://schemas.microsoft.com/office/drawing/2014/main" id="{0C4BF1B9-A349-FFCB-BCB8-05FC1B12A453}"/>
                  </a:ext>
                </a:extLst>
              </p:cNvPr>
              <p:cNvSpPr txBox="1"/>
              <p:nvPr/>
            </p:nvSpPr>
            <p:spPr>
              <a:xfrm>
                <a:off x="0" y="-47625"/>
                <a:ext cx="558233" cy="2756958"/>
              </a:xfrm>
              <a:prstGeom prst="rect">
                <a:avLst/>
              </a:prstGeom>
            </p:spPr>
            <p:txBody>
              <a:bodyPr lIns="50800" tIns="50800" rIns="50800" bIns="50800" rtlCol="0" anchor="ctr"/>
              <a:lstStyle/>
              <a:p>
                <a:pPr algn="ctr">
                  <a:lnSpc>
                    <a:spcPts val="2659"/>
                  </a:lnSpc>
                </a:pPr>
                <a:endParaRPr/>
              </a:p>
            </p:txBody>
          </p:sp>
        </p:grpSp>
      </p:grpSp>
      <p:sp>
        <p:nvSpPr>
          <p:cNvPr id="2" name="Title 1"/>
          <p:cNvSpPr>
            <a:spLocks noGrp="1"/>
          </p:cNvSpPr>
          <p:nvPr>
            <p:ph type="title"/>
          </p:nvPr>
        </p:nvSpPr>
        <p:spPr/>
        <p:txBody>
          <a:bodyPr>
            <a:normAutofit/>
          </a:bodyPr>
          <a:lstStyle>
            <a:lvl1pPr>
              <a:defRPr sz="4000" b="0" i="1">
                <a:solidFill>
                  <a:srgbClr val="0097B2"/>
                </a:solidFill>
                <a:latin typeface="Cooper Black" panose="0208090404030B020404" pitchFamily="18" charset="77"/>
                <a:cs typeface="Calibri Light" panose="020F0302020204030204" pitchFamily="34" charset="0"/>
              </a:defRPr>
            </a:lvl1pPr>
          </a:lstStyle>
          <a:p>
            <a:r>
              <a:rPr lang="en-US" dirty="0"/>
              <a:t>Click to edit Master title style</a:t>
            </a:r>
          </a:p>
        </p:txBody>
      </p:sp>
      <p:sp>
        <p:nvSpPr>
          <p:cNvPr id="3" name="Content Placeholder 2"/>
          <p:cNvSpPr>
            <a:spLocks noGrp="1"/>
          </p:cNvSpPr>
          <p:nvPr>
            <p:ph idx="1"/>
          </p:nvPr>
        </p:nvSpPr>
        <p:spPr>
          <a:xfrm>
            <a:off x="927846" y="3147730"/>
            <a:ext cx="8229600" cy="5770260"/>
          </a:xfrm>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9" name="Picture 18" descr="A book with text on it&#10;&#10;Description automatically generated">
            <a:extLst>
              <a:ext uri="{FF2B5EF4-FFF2-40B4-BE49-F238E27FC236}">
                <a16:creationId xmlns:a16="http://schemas.microsoft.com/office/drawing/2014/main" id="{E0F87A9F-B31E-5333-60B9-D96DE33F7E0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38852" y="4107100"/>
            <a:ext cx="6585408" cy="43892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0" name="Picture 2" descr="Checking or Really Checking? | Durrington Research School">
            <a:extLst>
              <a:ext uri="{FF2B5EF4-FFF2-40B4-BE49-F238E27FC236}">
                <a16:creationId xmlns:a16="http://schemas.microsoft.com/office/drawing/2014/main" id="{606CDECF-6917-4EA2-1A93-BBFE854C4D8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098201" y="9105900"/>
            <a:ext cx="1888889" cy="9931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2" name="Freeform 13">
            <a:extLst>
              <a:ext uri="{FF2B5EF4-FFF2-40B4-BE49-F238E27FC236}">
                <a16:creationId xmlns:a16="http://schemas.microsoft.com/office/drawing/2014/main" id="{63EE0C28-E955-8638-7020-2921FD044387}"/>
              </a:ext>
            </a:extLst>
          </p:cNvPr>
          <p:cNvSpPr/>
          <p:nvPr userDrawn="1"/>
        </p:nvSpPr>
        <p:spPr>
          <a:xfrm>
            <a:off x="12646898" y="-210192"/>
            <a:ext cx="7315200" cy="2477783"/>
          </a:xfrm>
          <a:custGeom>
            <a:avLst/>
            <a:gdLst/>
            <a:ahLst/>
            <a:cxnLst/>
            <a:rect l="l" t="t" r="r" b="b"/>
            <a:pathLst>
              <a:path w="7315200" h="2477783">
                <a:moveTo>
                  <a:pt x="0" y="0"/>
                </a:moveTo>
                <a:lnTo>
                  <a:pt x="7315200" y="0"/>
                </a:lnTo>
                <a:lnTo>
                  <a:pt x="7315200" y="2477784"/>
                </a:lnTo>
                <a:lnTo>
                  <a:pt x="0" y="247778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23" name="Freeform 16">
            <a:extLst>
              <a:ext uri="{FF2B5EF4-FFF2-40B4-BE49-F238E27FC236}">
                <a16:creationId xmlns:a16="http://schemas.microsoft.com/office/drawing/2014/main" id="{BF45B11F-29CE-A070-4D23-8A1DDBA8F3B5}"/>
              </a:ext>
            </a:extLst>
          </p:cNvPr>
          <p:cNvSpPr/>
          <p:nvPr userDrawn="1"/>
        </p:nvSpPr>
        <p:spPr>
          <a:xfrm>
            <a:off x="11811000" y="8496300"/>
            <a:ext cx="7315200" cy="2477783"/>
          </a:xfrm>
          <a:custGeom>
            <a:avLst/>
            <a:gdLst/>
            <a:ahLst/>
            <a:cxnLst/>
            <a:rect l="l" t="t" r="r" b="b"/>
            <a:pathLst>
              <a:path w="7315200" h="2477783">
                <a:moveTo>
                  <a:pt x="0" y="0"/>
                </a:moveTo>
                <a:lnTo>
                  <a:pt x="7315200" y="0"/>
                </a:lnTo>
                <a:lnTo>
                  <a:pt x="7315200" y="2477783"/>
                </a:lnTo>
                <a:lnTo>
                  <a:pt x="0" y="247778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dirty="0"/>
          </a:p>
        </p:txBody>
      </p:sp>
      <p:sp>
        <p:nvSpPr>
          <p:cNvPr id="4" name="Freeform 10">
            <a:extLst>
              <a:ext uri="{FF2B5EF4-FFF2-40B4-BE49-F238E27FC236}">
                <a16:creationId xmlns:a16="http://schemas.microsoft.com/office/drawing/2014/main" id="{D33E66E0-A95A-E70B-0574-05A6E19724CB}"/>
              </a:ext>
            </a:extLst>
          </p:cNvPr>
          <p:cNvSpPr/>
          <p:nvPr userDrawn="1"/>
        </p:nvSpPr>
        <p:spPr>
          <a:xfrm>
            <a:off x="0" y="-12033"/>
            <a:ext cx="921527" cy="1023428"/>
          </a:xfrm>
          <a:custGeom>
            <a:avLst/>
            <a:gdLst/>
            <a:ahLst/>
            <a:cxnLst/>
            <a:rect l="l" t="t" r="r" b="b"/>
            <a:pathLst>
              <a:path w="703982" h="812800">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96A4D0"/>
          </a:solidFill>
        </p:spPr>
        <p:txBody>
          <a:bodyPr/>
          <a:lstStyle/>
          <a:p>
            <a:endParaRPr lang="en-GB"/>
          </a:p>
        </p:txBody>
      </p:sp>
      <p:sp>
        <p:nvSpPr>
          <p:cNvPr id="17" name="Content Placeholder 16">
            <a:extLst>
              <a:ext uri="{FF2B5EF4-FFF2-40B4-BE49-F238E27FC236}">
                <a16:creationId xmlns:a16="http://schemas.microsoft.com/office/drawing/2014/main" id="{475E6D51-24AD-08F3-B01D-77A2D4B00957}"/>
              </a:ext>
            </a:extLst>
          </p:cNvPr>
          <p:cNvSpPr>
            <a:spLocks noGrp="1"/>
          </p:cNvSpPr>
          <p:nvPr>
            <p:ph sz="quarter" idx="10"/>
          </p:nvPr>
        </p:nvSpPr>
        <p:spPr>
          <a:xfrm>
            <a:off x="-90" y="69227"/>
            <a:ext cx="2819400" cy="447675"/>
          </a:xfrm>
          <a:noFill/>
          <a:ln>
            <a:noFill/>
          </a:ln>
        </p:spPr>
        <p:txBody>
          <a:bodyPr>
            <a:noAutofit/>
          </a:bodyPr>
          <a:lstStyle>
            <a:lvl1pPr marL="0" indent="0">
              <a:buNone/>
              <a:defRPr sz="4800" b="0" i="0">
                <a:solidFill>
                  <a:schemeClr val="bg1"/>
                </a:solidFill>
                <a:latin typeface="Trade Gothic Inline" panose="020B0504030203020204" pitchFamily="34" charset="0"/>
              </a:defRPr>
            </a:lvl1pPr>
          </a:lstStyle>
          <a:p>
            <a:pPr lvl="0"/>
            <a:endParaRPr lang="en-GB" dirty="0"/>
          </a:p>
        </p:txBody>
      </p:sp>
      <p:sp>
        <p:nvSpPr>
          <p:cNvPr id="18" name="Text Placeholder 17">
            <a:extLst>
              <a:ext uri="{FF2B5EF4-FFF2-40B4-BE49-F238E27FC236}">
                <a16:creationId xmlns:a16="http://schemas.microsoft.com/office/drawing/2014/main" id="{270FC28F-7258-0ACA-4CED-46CEA2CF0B00}"/>
              </a:ext>
            </a:extLst>
          </p:cNvPr>
          <p:cNvSpPr>
            <a:spLocks noGrp="1"/>
          </p:cNvSpPr>
          <p:nvPr>
            <p:ph type="body" sz="quarter" idx="11"/>
          </p:nvPr>
        </p:nvSpPr>
        <p:spPr>
          <a:xfrm>
            <a:off x="9909764" y="69227"/>
            <a:ext cx="7997235" cy="492748"/>
          </a:xfrm>
        </p:spPr>
        <p:txBody>
          <a:bodyPr>
            <a:noAutofit/>
          </a:bodyPr>
          <a:lstStyle>
            <a:lvl1pPr marL="0" indent="0">
              <a:buNone/>
              <a:defRPr sz="2000" b="0" i="0">
                <a:latin typeface="Calibri Light" panose="020F0302020204030204" pitchFamily="34" charset="0"/>
                <a:cs typeface="Calibri Light" panose="020F0302020204030204" pitchFamily="34" charset="0"/>
              </a:defRPr>
            </a:lvl1pPr>
            <a:lvl2pPr>
              <a:defRPr sz="1200" b="0" i="0">
                <a:latin typeface="Calibri Light" panose="020F0302020204030204" pitchFamily="34" charset="0"/>
                <a:cs typeface="Calibri Light" panose="020F0302020204030204" pitchFamily="34" charset="0"/>
              </a:defRPr>
            </a:lvl2pPr>
            <a:lvl3pPr>
              <a:defRPr sz="1200" b="0" i="0">
                <a:latin typeface="Calibri Light" panose="020F0302020204030204" pitchFamily="34" charset="0"/>
                <a:cs typeface="Calibri Light" panose="020F0302020204030204" pitchFamily="34" charset="0"/>
              </a:defRPr>
            </a:lvl3pPr>
            <a:lvl4pPr>
              <a:defRPr sz="1200" b="0" i="0">
                <a:latin typeface="Calibri Light" panose="020F0302020204030204" pitchFamily="34" charset="0"/>
                <a:cs typeface="Calibri Light" panose="020F0302020204030204" pitchFamily="34" charset="0"/>
              </a:defRPr>
            </a:lvl4pPr>
            <a:lvl5pPr>
              <a:defRPr sz="1200" b="0" i="0">
                <a:latin typeface="Calibri Light" panose="020F0302020204030204" pitchFamily="34" charset="0"/>
                <a:cs typeface="Calibri Light" panose="020F0302020204030204" pitchFamily="34" charset="0"/>
              </a:defRPr>
            </a:lvl5pPr>
          </a:lstStyle>
          <a:p>
            <a:pPr lvl="0"/>
            <a:r>
              <a:rPr lang="en-GB" dirty="0"/>
              <a:t>Click to edit Master text styles</a:t>
            </a:r>
          </a:p>
        </p:txBody>
      </p:sp>
      <p:sp>
        <p:nvSpPr>
          <p:cNvPr id="5" name="TextBox 4">
            <a:extLst>
              <a:ext uri="{FF2B5EF4-FFF2-40B4-BE49-F238E27FC236}">
                <a16:creationId xmlns:a16="http://schemas.microsoft.com/office/drawing/2014/main" id="{DED2DEA2-11AE-C22A-3385-CE4233675238}"/>
              </a:ext>
            </a:extLst>
          </p:cNvPr>
          <p:cNvSpPr txBox="1"/>
          <p:nvPr userDrawn="1"/>
        </p:nvSpPr>
        <p:spPr>
          <a:xfrm>
            <a:off x="1066800" y="11593"/>
            <a:ext cx="2743200" cy="369332"/>
          </a:xfrm>
          <a:prstGeom prst="rect">
            <a:avLst/>
          </a:prstGeom>
          <a:ln>
            <a:solidFill>
              <a:srgbClr val="0097B2"/>
            </a:solidFill>
          </a:ln>
        </p:spPr>
        <p:style>
          <a:lnRef idx="2">
            <a:schemeClr val="dk1"/>
          </a:lnRef>
          <a:fillRef idx="1">
            <a:schemeClr val="lt1"/>
          </a:fillRef>
          <a:effectRef idx="0">
            <a:schemeClr val="dk1"/>
          </a:effectRef>
          <a:fontRef idx="minor">
            <a:schemeClr val="dk1"/>
          </a:fontRef>
        </p:style>
        <p:txBody>
          <a:bodyPr wrap="square" rtlCol="0">
            <a:spAutoFit/>
          </a:bodyPr>
          <a:lstStyle/>
          <a:p>
            <a:fld id="{6DAA917C-A0D8-4B44-ADA4-093D6E024C92}" type="datetime2">
              <a:rPr lang="en-GB" smtClean="0">
                <a:latin typeface="Calibri Light" panose="020F0302020204030204" pitchFamily="34" charset="0"/>
                <a:cs typeface="Calibri Light" panose="020F0302020204030204" pitchFamily="34" charset="0"/>
              </a:rPr>
              <a:t>Monday 13 January 2025</a:t>
            </a:fld>
            <a:endParaRPr lang="en-GB" dirty="0">
              <a:latin typeface="Calibri Light" panose="020F0302020204030204" pitchFamily="34" charset="0"/>
              <a:cs typeface="Calibri Light" panose="020F030202020403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flection">
    <p:bg>
      <p:bgPr>
        <a:solidFill>
          <a:srgbClr val="FF93AC"/>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B524A-C7AF-BD15-E732-E8CF6A9E0E70}"/>
              </a:ext>
            </a:extLst>
          </p:cNvPr>
          <p:cNvSpPr/>
          <p:nvPr userDrawn="1"/>
        </p:nvSpPr>
        <p:spPr>
          <a:xfrm>
            <a:off x="212942" y="179386"/>
            <a:ext cx="17846458" cy="9898051"/>
          </a:xfrm>
          <a:prstGeom prst="rect">
            <a:avLst/>
          </a:prstGeom>
          <a:solidFill>
            <a:srgbClr val="FB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AutoShape 4">
            <a:extLst>
              <a:ext uri="{FF2B5EF4-FFF2-40B4-BE49-F238E27FC236}">
                <a16:creationId xmlns:a16="http://schemas.microsoft.com/office/drawing/2014/main" id="{74D615A3-55DE-3A94-192E-24AA559E30FB}"/>
              </a:ext>
            </a:extLst>
          </p:cNvPr>
          <p:cNvSpPr/>
          <p:nvPr userDrawn="1"/>
        </p:nvSpPr>
        <p:spPr>
          <a:xfrm>
            <a:off x="0" y="1485900"/>
            <a:ext cx="7105264" cy="19050"/>
          </a:xfrm>
          <a:prstGeom prst="line">
            <a:avLst/>
          </a:prstGeom>
          <a:ln w="114300" cap="flat">
            <a:solidFill>
              <a:srgbClr val="9FC3D0"/>
            </a:solidFill>
            <a:prstDash val="solid"/>
            <a:headEnd type="none" w="sm" len="sm"/>
            <a:tailEnd type="none" w="sm" len="sm"/>
          </a:ln>
        </p:spPr>
        <p:txBody>
          <a:bodyPr/>
          <a:lstStyle/>
          <a:p>
            <a:endParaRPr lang="en-GB"/>
          </a:p>
        </p:txBody>
      </p:sp>
      <p:sp>
        <p:nvSpPr>
          <p:cNvPr id="8" name="AutoShape 6">
            <a:extLst>
              <a:ext uri="{FF2B5EF4-FFF2-40B4-BE49-F238E27FC236}">
                <a16:creationId xmlns:a16="http://schemas.microsoft.com/office/drawing/2014/main" id="{A8DE5B39-6070-6973-5939-9DAB745A9411}"/>
              </a:ext>
            </a:extLst>
          </p:cNvPr>
          <p:cNvSpPr/>
          <p:nvPr userDrawn="1"/>
        </p:nvSpPr>
        <p:spPr>
          <a:xfrm>
            <a:off x="11690768" y="1485900"/>
            <a:ext cx="6561373" cy="0"/>
          </a:xfrm>
          <a:prstGeom prst="line">
            <a:avLst/>
          </a:prstGeom>
          <a:ln w="114300" cap="flat">
            <a:solidFill>
              <a:srgbClr val="9FC3D0"/>
            </a:solidFill>
            <a:prstDash val="solid"/>
            <a:headEnd type="none" w="sm" len="sm"/>
            <a:tailEnd type="none" w="sm" len="sm"/>
          </a:ln>
        </p:spPr>
        <p:txBody>
          <a:bodyPr/>
          <a:lstStyle/>
          <a:p>
            <a:endParaRPr lang="en-GB"/>
          </a:p>
        </p:txBody>
      </p:sp>
      <p:sp>
        <p:nvSpPr>
          <p:cNvPr id="10" name="Content Placeholder 9">
            <a:extLst>
              <a:ext uri="{FF2B5EF4-FFF2-40B4-BE49-F238E27FC236}">
                <a16:creationId xmlns:a16="http://schemas.microsoft.com/office/drawing/2014/main" id="{8CF10154-831A-C3E0-0F9D-AC385A31534D}"/>
              </a:ext>
            </a:extLst>
          </p:cNvPr>
          <p:cNvSpPr>
            <a:spLocks noGrp="1"/>
          </p:cNvSpPr>
          <p:nvPr>
            <p:ph sz="quarter" idx="13"/>
          </p:nvPr>
        </p:nvSpPr>
        <p:spPr>
          <a:xfrm>
            <a:off x="1293921" y="2905421"/>
            <a:ext cx="6021279" cy="3254188"/>
          </a:xfrm>
          <a:noFill/>
          <a:ln>
            <a:no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4" name="Freeform 13">
            <a:extLst>
              <a:ext uri="{FF2B5EF4-FFF2-40B4-BE49-F238E27FC236}">
                <a16:creationId xmlns:a16="http://schemas.microsoft.com/office/drawing/2014/main" id="{DDD87379-7808-678A-A1FA-BB883B80FF87}"/>
              </a:ext>
            </a:extLst>
          </p:cNvPr>
          <p:cNvSpPr/>
          <p:nvPr userDrawn="1"/>
        </p:nvSpPr>
        <p:spPr>
          <a:xfrm>
            <a:off x="12646898" y="-210192"/>
            <a:ext cx="7315200" cy="2477783"/>
          </a:xfrm>
          <a:custGeom>
            <a:avLst/>
            <a:gdLst/>
            <a:ahLst/>
            <a:cxnLst/>
            <a:rect l="l" t="t" r="r" b="b"/>
            <a:pathLst>
              <a:path w="7315200" h="2477783">
                <a:moveTo>
                  <a:pt x="0" y="0"/>
                </a:moveTo>
                <a:lnTo>
                  <a:pt x="7315200" y="0"/>
                </a:lnTo>
                <a:lnTo>
                  <a:pt x="7315200" y="2477784"/>
                </a:lnTo>
                <a:lnTo>
                  <a:pt x="0" y="24777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5" name="Freeform 16">
            <a:extLst>
              <a:ext uri="{FF2B5EF4-FFF2-40B4-BE49-F238E27FC236}">
                <a16:creationId xmlns:a16="http://schemas.microsoft.com/office/drawing/2014/main" id="{2F001114-B8DC-0815-BF65-517680BE2EDD}"/>
              </a:ext>
            </a:extLst>
          </p:cNvPr>
          <p:cNvSpPr/>
          <p:nvPr userDrawn="1"/>
        </p:nvSpPr>
        <p:spPr>
          <a:xfrm>
            <a:off x="11811000" y="8496300"/>
            <a:ext cx="7315200" cy="2477783"/>
          </a:xfrm>
          <a:custGeom>
            <a:avLst/>
            <a:gdLst/>
            <a:ahLst/>
            <a:cxnLst/>
            <a:rect l="l" t="t" r="r" b="b"/>
            <a:pathLst>
              <a:path w="7315200" h="2477783">
                <a:moveTo>
                  <a:pt x="0" y="0"/>
                </a:moveTo>
                <a:lnTo>
                  <a:pt x="7315200" y="0"/>
                </a:lnTo>
                <a:lnTo>
                  <a:pt x="7315200" y="2477783"/>
                </a:lnTo>
                <a:lnTo>
                  <a:pt x="0" y="24777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pic>
        <p:nvPicPr>
          <p:cNvPr id="2" name="Picture 1">
            <a:extLst>
              <a:ext uri="{FF2B5EF4-FFF2-40B4-BE49-F238E27FC236}">
                <a16:creationId xmlns:a16="http://schemas.microsoft.com/office/drawing/2014/main" id="{D473639A-243B-64A4-81A3-8ACB177FD290}"/>
              </a:ext>
            </a:extLst>
          </p:cNvPr>
          <p:cNvPicPr>
            <a:picLocks noChangeAspect="1"/>
          </p:cNvPicPr>
          <p:nvPr userDrawn="1"/>
        </p:nvPicPr>
        <p:blipFill>
          <a:blip r:embed="rId4"/>
          <a:stretch>
            <a:fillRect/>
          </a:stretch>
        </p:blipFill>
        <p:spPr>
          <a:xfrm>
            <a:off x="228600" y="968799"/>
            <a:ext cx="1269512" cy="443647"/>
          </a:xfrm>
          <a:prstGeom prst="rect">
            <a:avLst/>
          </a:prstGeom>
        </p:spPr>
      </p:pic>
      <p:pic>
        <p:nvPicPr>
          <p:cNvPr id="5" name="Graphic 4" descr="Stopwatch">
            <a:extLst>
              <a:ext uri="{FF2B5EF4-FFF2-40B4-BE49-F238E27FC236}">
                <a16:creationId xmlns:a16="http://schemas.microsoft.com/office/drawing/2014/main" id="{35616255-6474-87CC-EA03-4E0D878B235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52400" y="9074798"/>
            <a:ext cx="914400" cy="914400"/>
          </a:xfrm>
          <a:prstGeom prst="rect">
            <a:avLst/>
          </a:prstGeom>
        </p:spPr>
      </p:pic>
      <p:sp>
        <p:nvSpPr>
          <p:cNvPr id="6" name="TextBox 5">
            <a:extLst>
              <a:ext uri="{FF2B5EF4-FFF2-40B4-BE49-F238E27FC236}">
                <a16:creationId xmlns:a16="http://schemas.microsoft.com/office/drawing/2014/main" id="{E2F509D9-214F-778A-DF36-4978671DA8DA}"/>
              </a:ext>
            </a:extLst>
          </p:cNvPr>
          <p:cNvSpPr txBox="1"/>
          <p:nvPr userDrawn="1"/>
        </p:nvSpPr>
        <p:spPr>
          <a:xfrm>
            <a:off x="0" y="9971762"/>
            <a:ext cx="1115113"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dirty="0"/>
              <a:t>5 minutes</a:t>
            </a:r>
          </a:p>
        </p:txBody>
      </p:sp>
      <p:pic>
        <p:nvPicPr>
          <p:cNvPr id="9" name="Picture 8">
            <a:extLst>
              <a:ext uri="{FF2B5EF4-FFF2-40B4-BE49-F238E27FC236}">
                <a16:creationId xmlns:a16="http://schemas.microsoft.com/office/drawing/2014/main" id="{32212BAE-83BF-B4FE-0034-0C603415D96E}"/>
              </a:ext>
            </a:extLst>
          </p:cNvPr>
          <p:cNvPicPr>
            <a:picLocks noChangeAspect="1"/>
          </p:cNvPicPr>
          <p:nvPr userDrawn="1"/>
        </p:nvPicPr>
        <p:blipFill>
          <a:blip r:embed="rId7"/>
          <a:stretch>
            <a:fillRect/>
          </a:stretch>
        </p:blipFill>
        <p:spPr>
          <a:xfrm>
            <a:off x="7863131" y="218187"/>
            <a:ext cx="4025900" cy="825500"/>
          </a:xfrm>
          <a:prstGeom prst="rect">
            <a:avLst/>
          </a:prstGeom>
        </p:spPr>
      </p:pic>
      <p:pic>
        <p:nvPicPr>
          <p:cNvPr id="18" name="Graphic 17">
            <a:extLst>
              <a:ext uri="{FF2B5EF4-FFF2-40B4-BE49-F238E27FC236}">
                <a16:creationId xmlns:a16="http://schemas.microsoft.com/office/drawing/2014/main" id="{03023F1B-701E-162C-853F-FD685CF8AFA8}"/>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21139329">
            <a:off x="676765" y="1832209"/>
            <a:ext cx="7933768" cy="6835246"/>
          </a:xfrm>
          <a:prstGeom prst="rect">
            <a:avLst/>
          </a:prstGeom>
        </p:spPr>
      </p:pic>
      <p:pic>
        <p:nvPicPr>
          <p:cNvPr id="17" name="Picture 16" descr="A pink highlighter with a white cap&#10;&#10;Description automatically generated">
            <a:extLst>
              <a:ext uri="{FF2B5EF4-FFF2-40B4-BE49-F238E27FC236}">
                <a16:creationId xmlns:a16="http://schemas.microsoft.com/office/drawing/2014/main" id="{4E9A0BDF-5712-B85F-41B9-C3FE1C214774}"/>
              </a:ext>
            </a:extLst>
          </p:cNvPr>
          <p:cNvPicPr>
            <a:picLocks noChangeAspect="1"/>
          </p:cNvPicPr>
          <p:nvPr userDrawn="1"/>
        </p:nvPicPr>
        <p:blipFill>
          <a:blip r:embed="rId10">
            <a:extLst>
              <a:ext uri="{BEBA8EAE-BF5A-486C-A8C5-ECC9F3942E4B}">
                <a14:imgProps xmlns:a14="http://schemas.microsoft.com/office/drawing/2010/main">
                  <a14:imgLayer r:embed="rId11">
                    <a14:imgEffect>
                      <a14:backgroundRemoval t="8763" b="91753" l="9966" r="94674">
                        <a14:foregroundMark x1="90722" y1="31787" x2="90722" y2="31787"/>
                        <a14:foregroundMark x1="16495" y1="92268" x2="16495" y2="92268"/>
                        <a14:foregroundMark x1="74914" y1="8763" x2="74914" y2="8763"/>
                        <a14:foregroundMark x1="93471" y1="29897" x2="93471" y2="29897"/>
                        <a14:foregroundMark x1="94674" y1="29381" x2="94674" y2="29381"/>
                      </a14:backgroundRemoval>
                    </a14:imgEffect>
                  </a14:imgLayer>
                </a14:imgProps>
              </a:ext>
            </a:extLst>
          </a:blip>
          <a:stretch>
            <a:fillRect/>
          </a:stretch>
        </p:blipFill>
        <p:spPr>
          <a:xfrm rot="205282">
            <a:off x="6572702" y="1057571"/>
            <a:ext cx="3695700" cy="3695700"/>
          </a:xfrm>
          <a:prstGeom prst="rect">
            <a:avLst/>
          </a:prstGeom>
        </p:spPr>
      </p:pic>
    </p:spTree>
    <p:extLst>
      <p:ext uri="{BB962C8B-B14F-4D97-AF65-F5344CB8AC3E}">
        <p14:creationId xmlns:p14="http://schemas.microsoft.com/office/powerpoint/2010/main" val="188450574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eflection with Thought Trade">
    <p:bg>
      <p:bgPr>
        <a:solidFill>
          <a:srgbClr val="FF93AC"/>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B524A-C7AF-BD15-E732-E8CF6A9E0E70}"/>
              </a:ext>
            </a:extLst>
          </p:cNvPr>
          <p:cNvSpPr/>
          <p:nvPr userDrawn="1"/>
        </p:nvSpPr>
        <p:spPr>
          <a:xfrm>
            <a:off x="212942" y="179386"/>
            <a:ext cx="17846458" cy="9898051"/>
          </a:xfrm>
          <a:prstGeom prst="rect">
            <a:avLst/>
          </a:prstGeom>
          <a:solidFill>
            <a:srgbClr val="FB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AutoShape 4">
            <a:extLst>
              <a:ext uri="{FF2B5EF4-FFF2-40B4-BE49-F238E27FC236}">
                <a16:creationId xmlns:a16="http://schemas.microsoft.com/office/drawing/2014/main" id="{74D615A3-55DE-3A94-192E-24AA559E30FB}"/>
              </a:ext>
            </a:extLst>
          </p:cNvPr>
          <p:cNvSpPr/>
          <p:nvPr userDrawn="1"/>
        </p:nvSpPr>
        <p:spPr>
          <a:xfrm>
            <a:off x="0" y="1485900"/>
            <a:ext cx="7105264" cy="19050"/>
          </a:xfrm>
          <a:prstGeom prst="line">
            <a:avLst/>
          </a:prstGeom>
          <a:ln w="114300" cap="flat">
            <a:solidFill>
              <a:srgbClr val="9FC3D0"/>
            </a:solidFill>
            <a:prstDash val="solid"/>
            <a:headEnd type="none" w="sm" len="sm"/>
            <a:tailEnd type="none" w="sm" len="sm"/>
          </a:ln>
        </p:spPr>
        <p:txBody>
          <a:bodyPr/>
          <a:lstStyle/>
          <a:p>
            <a:endParaRPr lang="en-GB"/>
          </a:p>
        </p:txBody>
      </p:sp>
      <p:sp>
        <p:nvSpPr>
          <p:cNvPr id="8" name="AutoShape 6">
            <a:extLst>
              <a:ext uri="{FF2B5EF4-FFF2-40B4-BE49-F238E27FC236}">
                <a16:creationId xmlns:a16="http://schemas.microsoft.com/office/drawing/2014/main" id="{A8DE5B39-6070-6973-5939-9DAB745A9411}"/>
              </a:ext>
            </a:extLst>
          </p:cNvPr>
          <p:cNvSpPr/>
          <p:nvPr userDrawn="1"/>
        </p:nvSpPr>
        <p:spPr>
          <a:xfrm>
            <a:off x="11690768" y="1485900"/>
            <a:ext cx="6561373" cy="0"/>
          </a:xfrm>
          <a:prstGeom prst="line">
            <a:avLst/>
          </a:prstGeom>
          <a:ln w="114300" cap="flat">
            <a:solidFill>
              <a:srgbClr val="9FC3D0"/>
            </a:solidFill>
            <a:prstDash val="solid"/>
            <a:headEnd type="none" w="sm" len="sm"/>
            <a:tailEnd type="none" w="sm" len="sm"/>
          </a:ln>
        </p:spPr>
        <p:txBody>
          <a:bodyPr/>
          <a:lstStyle/>
          <a:p>
            <a:endParaRPr lang="en-GB"/>
          </a:p>
        </p:txBody>
      </p:sp>
      <p:sp>
        <p:nvSpPr>
          <p:cNvPr id="10" name="Content Placeholder 9">
            <a:extLst>
              <a:ext uri="{FF2B5EF4-FFF2-40B4-BE49-F238E27FC236}">
                <a16:creationId xmlns:a16="http://schemas.microsoft.com/office/drawing/2014/main" id="{8CF10154-831A-C3E0-0F9D-AC385A31534D}"/>
              </a:ext>
            </a:extLst>
          </p:cNvPr>
          <p:cNvSpPr>
            <a:spLocks noGrp="1"/>
          </p:cNvSpPr>
          <p:nvPr>
            <p:ph sz="quarter" idx="13"/>
          </p:nvPr>
        </p:nvSpPr>
        <p:spPr>
          <a:xfrm>
            <a:off x="1293921" y="2905421"/>
            <a:ext cx="6021279" cy="3254188"/>
          </a:xfrm>
          <a:noFill/>
          <a:ln>
            <a:no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4" name="Freeform 13">
            <a:extLst>
              <a:ext uri="{FF2B5EF4-FFF2-40B4-BE49-F238E27FC236}">
                <a16:creationId xmlns:a16="http://schemas.microsoft.com/office/drawing/2014/main" id="{DDD87379-7808-678A-A1FA-BB883B80FF87}"/>
              </a:ext>
            </a:extLst>
          </p:cNvPr>
          <p:cNvSpPr/>
          <p:nvPr userDrawn="1"/>
        </p:nvSpPr>
        <p:spPr>
          <a:xfrm>
            <a:off x="12646898" y="-210192"/>
            <a:ext cx="7315200" cy="2477783"/>
          </a:xfrm>
          <a:custGeom>
            <a:avLst/>
            <a:gdLst/>
            <a:ahLst/>
            <a:cxnLst/>
            <a:rect l="l" t="t" r="r" b="b"/>
            <a:pathLst>
              <a:path w="7315200" h="2477783">
                <a:moveTo>
                  <a:pt x="0" y="0"/>
                </a:moveTo>
                <a:lnTo>
                  <a:pt x="7315200" y="0"/>
                </a:lnTo>
                <a:lnTo>
                  <a:pt x="7315200" y="2477784"/>
                </a:lnTo>
                <a:lnTo>
                  <a:pt x="0" y="24777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5" name="Freeform 16">
            <a:extLst>
              <a:ext uri="{FF2B5EF4-FFF2-40B4-BE49-F238E27FC236}">
                <a16:creationId xmlns:a16="http://schemas.microsoft.com/office/drawing/2014/main" id="{2F001114-B8DC-0815-BF65-517680BE2EDD}"/>
              </a:ext>
            </a:extLst>
          </p:cNvPr>
          <p:cNvSpPr/>
          <p:nvPr userDrawn="1"/>
        </p:nvSpPr>
        <p:spPr>
          <a:xfrm>
            <a:off x="11811000" y="8496300"/>
            <a:ext cx="7315200" cy="2477783"/>
          </a:xfrm>
          <a:custGeom>
            <a:avLst/>
            <a:gdLst/>
            <a:ahLst/>
            <a:cxnLst/>
            <a:rect l="l" t="t" r="r" b="b"/>
            <a:pathLst>
              <a:path w="7315200" h="2477783">
                <a:moveTo>
                  <a:pt x="0" y="0"/>
                </a:moveTo>
                <a:lnTo>
                  <a:pt x="7315200" y="0"/>
                </a:lnTo>
                <a:lnTo>
                  <a:pt x="7315200" y="2477783"/>
                </a:lnTo>
                <a:lnTo>
                  <a:pt x="0" y="24777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pic>
        <p:nvPicPr>
          <p:cNvPr id="2" name="Picture 1">
            <a:extLst>
              <a:ext uri="{FF2B5EF4-FFF2-40B4-BE49-F238E27FC236}">
                <a16:creationId xmlns:a16="http://schemas.microsoft.com/office/drawing/2014/main" id="{D473639A-243B-64A4-81A3-8ACB177FD290}"/>
              </a:ext>
            </a:extLst>
          </p:cNvPr>
          <p:cNvPicPr>
            <a:picLocks noChangeAspect="1"/>
          </p:cNvPicPr>
          <p:nvPr userDrawn="1"/>
        </p:nvPicPr>
        <p:blipFill>
          <a:blip r:embed="rId4"/>
          <a:stretch>
            <a:fillRect/>
          </a:stretch>
        </p:blipFill>
        <p:spPr>
          <a:xfrm>
            <a:off x="228600" y="968799"/>
            <a:ext cx="1269512" cy="443647"/>
          </a:xfrm>
          <a:prstGeom prst="rect">
            <a:avLst/>
          </a:prstGeom>
        </p:spPr>
      </p:pic>
      <p:pic>
        <p:nvPicPr>
          <p:cNvPr id="5" name="Graphic 4" descr="Stopwatch">
            <a:extLst>
              <a:ext uri="{FF2B5EF4-FFF2-40B4-BE49-F238E27FC236}">
                <a16:creationId xmlns:a16="http://schemas.microsoft.com/office/drawing/2014/main" id="{35616255-6474-87CC-EA03-4E0D878B235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52400" y="9074798"/>
            <a:ext cx="914400" cy="914400"/>
          </a:xfrm>
          <a:prstGeom prst="rect">
            <a:avLst/>
          </a:prstGeom>
        </p:spPr>
      </p:pic>
      <p:sp>
        <p:nvSpPr>
          <p:cNvPr id="6" name="TextBox 5">
            <a:extLst>
              <a:ext uri="{FF2B5EF4-FFF2-40B4-BE49-F238E27FC236}">
                <a16:creationId xmlns:a16="http://schemas.microsoft.com/office/drawing/2014/main" id="{E2F509D9-214F-778A-DF36-4978671DA8DA}"/>
              </a:ext>
            </a:extLst>
          </p:cNvPr>
          <p:cNvSpPr txBox="1"/>
          <p:nvPr userDrawn="1"/>
        </p:nvSpPr>
        <p:spPr>
          <a:xfrm>
            <a:off x="0" y="9971762"/>
            <a:ext cx="1115113"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dirty="0"/>
              <a:t>5 minutes</a:t>
            </a:r>
          </a:p>
        </p:txBody>
      </p:sp>
      <p:pic>
        <p:nvPicPr>
          <p:cNvPr id="9" name="Picture 8">
            <a:extLst>
              <a:ext uri="{FF2B5EF4-FFF2-40B4-BE49-F238E27FC236}">
                <a16:creationId xmlns:a16="http://schemas.microsoft.com/office/drawing/2014/main" id="{32212BAE-83BF-B4FE-0034-0C603415D96E}"/>
              </a:ext>
            </a:extLst>
          </p:cNvPr>
          <p:cNvPicPr>
            <a:picLocks noChangeAspect="1"/>
          </p:cNvPicPr>
          <p:nvPr userDrawn="1"/>
        </p:nvPicPr>
        <p:blipFill>
          <a:blip r:embed="rId7"/>
          <a:stretch>
            <a:fillRect/>
          </a:stretch>
        </p:blipFill>
        <p:spPr>
          <a:xfrm>
            <a:off x="7863131" y="218187"/>
            <a:ext cx="4025900" cy="825500"/>
          </a:xfrm>
          <a:prstGeom prst="rect">
            <a:avLst/>
          </a:prstGeom>
        </p:spPr>
      </p:pic>
      <p:pic>
        <p:nvPicPr>
          <p:cNvPr id="18" name="Graphic 17">
            <a:extLst>
              <a:ext uri="{FF2B5EF4-FFF2-40B4-BE49-F238E27FC236}">
                <a16:creationId xmlns:a16="http://schemas.microsoft.com/office/drawing/2014/main" id="{03023F1B-701E-162C-853F-FD685CF8AFA8}"/>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21139329">
            <a:off x="676765" y="1832209"/>
            <a:ext cx="7933768" cy="6835246"/>
          </a:xfrm>
          <a:prstGeom prst="rect">
            <a:avLst/>
          </a:prstGeom>
        </p:spPr>
      </p:pic>
      <p:pic>
        <p:nvPicPr>
          <p:cNvPr id="17" name="Picture 16" descr="A pink highlighter with a white cap&#10;&#10;Description automatically generated">
            <a:extLst>
              <a:ext uri="{FF2B5EF4-FFF2-40B4-BE49-F238E27FC236}">
                <a16:creationId xmlns:a16="http://schemas.microsoft.com/office/drawing/2014/main" id="{4E9A0BDF-5712-B85F-41B9-C3FE1C214774}"/>
              </a:ext>
            </a:extLst>
          </p:cNvPr>
          <p:cNvPicPr>
            <a:picLocks noChangeAspect="1"/>
          </p:cNvPicPr>
          <p:nvPr userDrawn="1"/>
        </p:nvPicPr>
        <p:blipFill>
          <a:blip r:embed="rId10">
            <a:extLst>
              <a:ext uri="{BEBA8EAE-BF5A-486C-A8C5-ECC9F3942E4B}">
                <a14:imgProps xmlns:a14="http://schemas.microsoft.com/office/drawing/2010/main">
                  <a14:imgLayer r:embed="rId11">
                    <a14:imgEffect>
                      <a14:backgroundRemoval t="8763" b="91753" l="9966" r="94674">
                        <a14:foregroundMark x1="90722" y1="31787" x2="90722" y2="31787"/>
                        <a14:foregroundMark x1="16495" y1="92268" x2="16495" y2="92268"/>
                        <a14:foregroundMark x1="74914" y1="8763" x2="74914" y2="8763"/>
                        <a14:foregroundMark x1="93471" y1="29897" x2="93471" y2="29897"/>
                        <a14:foregroundMark x1="94674" y1="29381" x2="94674" y2="29381"/>
                      </a14:backgroundRemoval>
                    </a14:imgEffect>
                  </a14:imgLayer>
                </a14:imgProps>
              </a:ext>
            </a:extLst>
          </a:blip>
          <a:stretch>
            <a:fillRect/>
          </a:stretch>
        </p:blipFill>
        <p:spPr>
          <a:xfrm rot="205282">
            <a:off x="6572702" y="1057571"/>
            <a:ext cx="3695700" cy="3695700"/>
          </a:xfrm>
          <a:prstGeom prst="rect">
            <a:avLst/>
          </a:prstGeom>
        </p:spPr>
      </p:pic>
      <p:pic>
        <p:nvPicPr>
          <p:cNvPr id="3" name="Picture 2" descr="A handshake with arrows and arrows&#10;&#10;Description automatically generated">
            <a:extLst>
              <a:ext uri="{FF2B5EF4-FFF2-40B4-BE49-F238E27FC236}">
                <a16:creationId xmlns:a16="http://schemas.microsoft.com/office/drawing/2014/main" id="{492B5708-B6A9-1CBB-B47D-A6E81B732A1A}"/>
              </a:ext>
            </a:extLst>
          </p:cNvPr>
          <p:cNvPicPr>
            <a:picLocks noChangeAspect="1"/>
          </p:cNvPicPr>
          <p:nvPr userDrawn="1"/>
        </p:nvPicPr>
        <p:blipFill>
          <a:blip r:embed="rId12">
            <a:extLst>
              <a:ext uri="{BEBA8EAE-BF5A-486C-A8C5-ECC9F3942E4B}">
                <a14:imgProps xmlns:a14="http://schemas.microsoft.com/office/drawing/2010/main">
                  <a14:imgLayer r:embed="rId13">
                    <a14:imgEffect>
                      <a14:backgroundRemoval t="528" b="93310" l="10000" r="90000">
                        <a14:foregroundMark x1="35915" y1="16901" x2="35915" y2="16901"/>
                        <a14:foregroundMark x1="63380" y1="36796" x2="63380" y2="36796"/>
                        <a14:foregroundMark x1="63380" y1="29577" x2="63380" y2="29577"/>
                        <a14:foregroundMark x1="12676" y1="56690" x2="12676" y2="56690"/>
                        <a14:foregroundMark x1="12676" y1="53169" x2="13521" y2="67254"/>
                        <a14:foregroundMark x1="13521" y1="67254" x2="36479" y2="72007"/>
                        <a14:foregroundMark x1="36479" y1="72007" x2="46056" y2="79225"/>
                        <a14:foregroundMark x1="46056" y1="79225" x2="51831" y2="93310"/>
                        <a14:foregroundMark x1="51831" y1="93310" x2="41690" y2="89261"/>
                        <a14:foregroundMark x1="35915" y1="76585" x2="24789" y2="70070"/>
                        <a14:foregroundMark x1="24789" y1="70070" x2="12676" y2="51232"/>
                        <a14:foregroundMark x1="12676" y1="49472" x2="22817" y2="53169"/>
                        <a14:foregroundMark x1="57606" y1="11444" x2="25493" y2="7042"/>
                        <a14:foregroundMark x1="25493" y1="7042" x2="15634" y2="528"/>
                        <a14:foregroundMark x1="15634" y1="528" x2="56197" y2="9683"/>
                      </a14:backgroundRemoval>
                    </a14:imgEffect>
                  </a14:imgLayer>
                </a14:imgProps>
              </a:ext>
            </a:extLst>
          </a:blip>
          <a:stretch>
            <a:fillRect/>
          </a:stretch>
        </p:blipFill>
        <p:spPr>
          <a:xfrm>
            <a:off x="12725400" y="4628305"/>
            <a:ext cx="2310595" cy="1848476"/>
          </a:xfrm>
          <a:prstGeom prst="rect">
            <a:avLst/>
          </a:prstGeom>
        </p:spPr>
      </p:pic>
      <p:pic>
        <p:nvPicPr>
          <p:cNvPr id="4" name="Picture 3">
            <a:extLst>
              <a:ext uri="{FF2B5EF4-FFF2-40B4-BE49-F238E27FC236}">
                <a16:creationId xmlns:a16="http://schemas.microsoft.com/office/drawing/2014/main" id="{30E95904-052C-6A8D-EDD7-9CC6CE53C823}"/>
              </a:ext>
            </a:extLst>
          </p:cNvPr>
          <p:cNvPicPr>
            <a:picLocks noChangeAspect="1"/>
          </p:cNvPicPr>
          <p:nvPr userDrawn="1"/>
        </p:nvPicPr>
        <p:blipFill>
          <a:blip r:embed="rId14">
            <a:duotone>
              <a:schemeClr val="accent5">
                <a:shade val="45000"/>
                <a:satMod val="135000"/>
              </a:schemeClr>
              <a:prstClr val="white"/>
            </a:duotone>
          </a:blip>
          <a:stretch>
            <a:fillRect/>
          </a:stretch>
        </p:blipFill>
        <p:spPr>
          <a:xfrm>
            <a:off x="12237396" y="6476781"/>
            <a:ext cx="3669987" cy="566625"/>
          </a:xfrm>
          <a:prstGeom prst="rect">
            <a:avLst/>
          </a:prstGeom>
        </p:spPr>
      </p:pic>
    </p:spTree>
    <p:extLst>
      <p:ext uri="{BB962C8B-B14F-4D97-AF65-F5344CB8AC3E}">
        <p14:creationId xmlns:p14="http://schemas.microsoft.com/office/powerpoint/2010/main" val="29205775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acher notes">
    <p:bg>
      <p:bgPr>
        <a:solidFill>
          <a:srgbClr val="FF93AC"/>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B524A-C7AF-BD15-E732-E8CF6A9E0E70}"/>
              </a:ext>
            </a:extLst>
          </p:cNvPr>
          <p:cNvSpPr/>
          <p:nvPr userDrawn="1"/>
        </p:nvSpPr>
        <p:spPr>
          <a:xfrm>
            <a:off x="212942" y="179386"/>
            <a:ext cx="17846458" cy="9898051"/>
          </a:xfrm>
          <a:prstGeom prst="rect">
            <a:avLst/>
          </a:prstGeom>
          <a:solidFill>
            <a:srgbClr val="FB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AutoShape 4">
            <a:extLst>
              <a:ext uri="{FF2B5EF4-FFF2-40B4-BE49-F238E27FC236}">
                <a16:creationId xmlns:a16="http://schemas.microsoft.com/office/drawing/2014/main" id="{74D615A3-55DE-3A94-192E-24AA559E30FB}"/>
              </a:ext>
            </a:extLst>
          </p:cNvPr>
          <p:cNvSpPr/>
          <p:nvPr userDrawn="1"/>
        </p:nvSpPr>
        <p:spPr>
          <a:xfrm>
            <a:off x="0" y="1485900"/>
            <a:ext cx="7105264" cy="19050"/>
          </a:xfrm>
          <a:prstGeom prst="line">
            <a:avLst/>
          </a:prstGeom>
          <a:ln w="114300" cap="flat">
            <a:solidFill>
              <a:srgbClr val="9FC3D0"/>
            </a:solidFill>
            <a:prstDash val="solid"/>
            <a:headEnd type="none" w="sm" len="sm"/>
            <a:tailEnd type="none" w="sm" len="sm"/>
          </a:ln>
        </p:spPr>
        <p:txBody>
          <a:bodyPr/>
          <a:lstStyle/>
          <a:p>
            <a:endParaRPr lang="en-GB"/>
          </a:p>
        </p:txBody>
      </p:sp>
      <p:sp>
        <p:nvSpPr>
          <p:cNvPr id="8" name="AutoShape 6">
            <a:extLst>
              <a:ext uri="{FF2B5EF4-FFF2-40B4-BE49-F238E27FC236}">
                <a16:creationId xmlns:a16="http://schemas.microsoft.com/office/drawing/2014/main" id="{A8DE5B39-6070-6973-5939-9DAB745A9411}"/>
              </a:ext>
            </a:extLst>
          </p:cNvPr>
          <p:cNvSpPr/>
          <p:nvPr userDrawn="1"/>
        </p:nvSpPr>
        <p:spPr>
          <a:xfrm>
            <a:off x="11690768" y="1485900"/>
            <a:ext cx="6561373" cy="0"/>
          </a:xfrm>
          <a:prstGeom prst="line">
            <a:avLst/>
          </a:prstGeom>
          <a:ln w="114300" cap="flat">
            <a:solidFill>
              <a:srgbClr val="9FC3D0"/>
            </a:solidFill>
            <a:prstDash val="solid"/>
            <a:headEnd type="none" w="sm" len="sm"/>
            <a:tailEnd type="none" w="sm" len="sm"/>
          </a:ln>
        </p:spPr>
        <p:txBody>
          <a:bodyPr/>
          <a:lstStyle/>
          <a:p>
            <a:endParaRPr lang="en-GB"/>
          </a:p>
        </p:txBody>
      </p:sp>
      <p:sp>
        <p:nvSpPr>
          <p:cNvPr id="10" name="Content Placeholder 9">
            <a:extLst>
              <a:ext uri="{FF2B5EF4-FFF2-40B4-BE49-F238E27FC236}">
                <a16:creationId xmlns:a16="http://schemas.microsoft.com/office/drawing/2014/main" id="{8CF10154-831A-C3E0-0F9D-AC385A31534D}"/>
              </a:ext>
            </a:extLst>
          </p:cNvPr>
          <p:cNvSpPr>
            <a:spLocks noGrp="1"/>
          </p:cNvSpPr>
          <p:nvPr>
            <p:ph sz="quarter" idx="13"/>
          </p:nvPr>
        </p:nvSpPr>
        <p:spPr>
          <a:xfrm>
            <a:off x="1066800" y="1889312"/>
            <a:ext cx="15697200" cy="6915150"/>
          </a:xfrm>
          <a:noFill/>
          <a:ln>
            <a:solidFill>
              <a:srgbClr val="F6B2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4" name="Freeform 13">
            <a:extLst>
              <a:ext uri="{FF2B5EF4-FFF2-40B4-BE49-F238E27FC236}">
                <a16:creationId xmlns:a16="http://schemas.microsoft.com/office/drawing/2014/main" id="{DDD87379-7808-678A-A1FA-BB883B80FF87}"/>
              </a:ext>
            </a:extLst>
          </p:cNvPr>
          <p:cNvSpPr/>
          <p:nvPr userDrawn="1"/>
        </p:nvSpPr>
        <p:spPr>
          <a:xfrm>
            <a:off x="12646898" y="-210192"/>
            <a:ext cx="7315200" cy="2477783"/>
          </a:xfrm>
          <a:custGeom>
            <a:avLst/>
            <a:gdLst/>
            <a:ahLst/>
            <a:cxnLst/>
            <a:rect l="l" t="t" r="r" b="b"/>
            <a:pathLst>
              <a:path w="7315200" h="2477783">
                <a:moveTo>
                  <a:pt x="0" y="0"/>
                </a:moveTo>
                <a:lnTo>
                  <a:pt x="7315200" y="0"/>
                </a:lnTo>
                <a:lnTo>
                  <a:pt x="7315200" y="2477784"/>
                </a:lnTo>
                <a:lnTo>
                  <a:pt x="0" y="24777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5" name="Freeform 16">
            <a:extLst>
              <a:ext uri="{FF2B5EF4-FFF2-40B4-BE49-F238E27FC236}">
                <a16:creationId xmlns:a16="http://schemas.microsoft.com/office/drawing/2014/main" id="{2F001114-B8DC-0815-BF65-517680BE2EDD}"/>
              </a:ext>
            </a:extLst>
          </p:cNvPr>
          <p:cNvSpPr/>
          <p:nvPr userDrawn="1"/>
        </p:nvSpPr>
        <p:spPr>
          <a:xfrm>
            <a:off x="11811000" y="8496300"/>
            <a:ext cx="7315200" cy="2477783"/>
          </a:xfrm>
          <a:custGeom>
            <a:avLst/>
            <a:gdLst/>
            <a:ahLst/>
            <a:cxnLst/>
            <a:rect l="l" t="t" r="r" b="b"/>
            <a:pathLst>
              <a:path w="7315200" h="2477783">
                <a:moveTo>
                  <a:pt x="0" y="0"/>
                </a:moveTo>
                <a:lnTo>
                  <a:pt x="7315200" y="0"/>
                </a:lnTo>
                <a:lnTo>
                  <a:pt x="7315200" y="2477783"/>
                </a:lnTo>
                <a:lnTo>
                  <a:pt x="0" y="24777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pic>
        <p:nvPicPr>
          <p:cNvPr id="4" name="Picture 3">
            <a:extLst>
              <a:ext uri="{FF2B5EF4-FFF2-40B4-BE49-F238E27FC236}">
                <a16:creationId xmlns:a16="http://schemas.microsoft.com/office/drawing/2014/main" id="{FB84DCD1-8D06-CA8C-8DF7-A4973E77E284}"/>
              </a:ext>
            </a:extLst>
          </p:cNvPr>
          <p:cNvPicPr>
            <a:picLocks noChangeAspect="1"/>
          </p:cNvPicPr>
          <p:nvPr userDrawn="1"/>
        </p:nvPicPr>
        <p:blipFill>
          <a:blip r:embed="rId4"/>
          <a:stretch>
            <a:fillRect/>
          </a:stretch>
        </p:blipFill>
        <p:spPr>
          <a:xfrm>
            <a:off x="5596516" y="149548"/>
            <a:ext cx="6637768" cy="1239813"/>
          </a:xfrm>
          <a:prstGeom prst="rect">
            <a:avLst/>
          </a:prstGeom>
        </p:spPr>
      </p:pic>
    </p:spTree>
    <p:extLst>
      <p:ext uri="{BB962C8B-B14F-4D97-AF65-F5344CB8AC3E}">
        <p14:creationId xmlns:p14="http://schemas.microsoft.com/office/powerpoint/2010/main" val="9689116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omework">
    <p:bg>
      <p:bgPr>
        <a:solidFill>
          <a:srgbClr val="FF93AC"/>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B524A-C7AF-BD15-E732-E8CF6A9E0E70}"/>
              </a:ext>
            </a:extLst>
          </p:cNvPr>
          <p:cNvSpPr/>
          <p:nvPr userDrawn="1"/>
        </p:nvSpPr>
        <p:spPr>
          <a:xfrm>
            <a:off x="212942" y="179386"/>
            <a:ext cx="17846458" cy="9898051"/>
          </a:xfrm>
          <a:prstGeom prst="rect">
            <a:avLst/>
          </a:prstGeom>
          <a:solidFill>
            <a:srgbClr val="FB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AutoShape 4">
            <a:extLst>
              <a:ext uri="{FF2B5EF4-FFF2-40B4-BE49-F238E27FC236}">
                <a16:creationId xmlns:a16="http://schemas.microsoft.com/office/drawing/2014/main" id="{74D615A3-55DE-3A94-192E-24AA559E30FB}"/>
              </a:ext>
            </a:extLst>
          </p:cNvPr>
          <p:cNvSpPr/>
          <p:nvPr userDrawn="1"/>
        </p:nvSpPr>
        <p:spPr>
          <a:xfrm>
            <a:off x="0" y="1485900"/>
            <a:ext cx="7105264" cy="19050"/>
          </a:xfrm>
          <a:prstGeom prst="line">
            <a:avLst/>
          </a:prstGeom>
          <a:ln w="114300" cap="flat">
            <a:solidFill>
              <a:srgbClr val="9FC3D0"/>
            </a:solidFill>
            <a:prstDash val="solid"/>
            <a:headEnd type="none" w="sm" len="sm"/>
            <a:tailEnd type="none" w="sm" len="sm"/>
          </a:ln>
        </p:spPr>
        <p:txBody>
          <a:bodyPr/>
          <a:lstStyle/>
          <a:p>
            <a:endParaRPr lang="en-GB"/>
          </a:p>
        </p:txBody>
      </p:sp>
      <p:sp>
        <p:nvSpPr>
          <p:cNvPr id="8" name="AutoShape 6">
            <a:extLst>
              <a:ext uri="{FF2B5EF4-FFF2-40B4-BE49-F238E27FC236}">
                <a16:creationId xmlns:a16="http://schemas.microsoft.com/office/drawing/2014/main" id="{A8DE5B39-6070-6973-5939-9DAB745A9411}"/>
              </a:ext>
            </a:extLst>
          </p:cNvPr>
          <p:cNvSpPr/>
          <p:nvPr userDrawn="1"/>
        </p:nvSpPr>
        <p:spPr>
          <a:xfrm>
            <a:off x="11690768" y="1485900"/>
            <a:ext cx="6561373" cy="0"/>
          </a:xfrm>
          <a:prstGeom prst="line">
            <a:avLst/>
          </a:prstGeom>
          <a:ln w="114300" cap="flat">
            <a:solidFill>
              <a:srgbClr val="9FC3D0"/>
            </a:solidFill>
            <a:prstDash val="solid"/>
            <a:headEnd type="none" w="sm" len="sm"/>
            <a:tailEnd type="none" w="sm" len="sm"/>
          </a:ln>
        </p:spPr>
        <p:txBody>
          <a:bodyPr/>
          <a:lstStyle/>
          <a:p>
            <a:endParaRPr lang="en-GB"/>
          </a:p>
        </p:txBody>
      </p:sp>
      <p:sp>
        <p:nvSpPr>
          <p:cNvPr id="10" name="Content Placeholder 9">
            <a:extLst>
              <a:ext uri="{FF2B5EF4-FFF2-40B4-BE49-F238E27FC236}">
                <a16:creationId xmlns:a16="http://schemas.microsoft.com/office/drawing/2014/main" id="{8CF10154-831A-C3E0-0F9D-AC385A31534D}"/>
              </a:ext>
            </a:extLst>
          </p:cNvPr>
          <p:cNvSpPr>
            <a:spLocks noGrp="1"/>
          </p:cNvSpPr>
          <p:nvPr>
            <p:ph sz="quarter" idx="13"/>
          </p:nvPr>
        </p:nvSpPr>
        <p:spPr>
          <a:xfrm>
            <a:off x="1066800" y="1889312"/>
            <a:ext cx="15697200" cy="6915150"/>
          </a:xfrm>
          <a:noFill/>
          <a:ln>
            <a:solidFill>
              <a:srgbClr val="F6B2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4" name="Freeform 13">
            <a:extLst>
              <a:ext uri="{FF2B5EF4-FFF2-40B4-BE49-F238E27FC236}">
                <a16:creationId xmlns:a16="http://schemas.microsoft.com/office/drawing/2014/main" id="{DDD87379-7808-678A-A1FA-BB883B80FF87}"/>
              </a:ext>
            </a:extLst>
          </p:cNvPr>
          <p:cNvSpPr/>
          <p:nvPr userDrawn="1"/>
        </p:nvSpPr>
        <p:spPr>
          <a:xfrm>
            <a:off x="12646898" y="-210192"/>
            <a:ext cx="7315200" cy="2477783"/>
          </a:xfrm>
          <a:custGeom>
            <a:avLst/>
            <a:gdLst/>
            <a:ahLst/>
            <a:cxnLst/>
            <a:rect l="l" t="t" r="r" b="b"/>
            <a:pathLst>
              <a:path w="7315200" h="2477783">
                <a:moveTo>
                  <a:pt x="0" y="0"/>
                </a:moveTo>
                <a:lnTo>
                  <a:pt x="7315200" y="0"/>
                </a:lnTo>
                <a:lnTo>
                  <a:pt x="7315200" y="2477784"/>
                </a:lnTo>
                <a:lnTo>
                  <a:pt x="0" y="24777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5" name="Freeform 16">
            <a:extLst>
              <a:ext uri="{FF2B5EF4-FFF2-40B4-BE49-F238E27FC236}">
                <a16:creationId xmlns:a16="http://schemas.microsoft.com/office/drawing/2014/main" id="{2F001114-B8DC-0815-BF65-517680BE2EDD}"/>
              </a:ext>
            </a:extLst>
          </p:cNvPr>
          <p:cNvSpPr/>
          <p:nvPr userDrawn="1"/>
        </p:nvSpPr>
        <p:spPr>
          <a:xfrm>
            <a:off x="11811000" y="8496300"/>
            <a:ext cx="7315200" cy="2477783"/>
          </a:xfrm>
          <a:custGeom>
            <a:avLst/>
            <a:gdLst/>
            <a:ahLst/>
            <a:cxnLst/>
            <a:rect l="l" t="t" r="r" b="b"/>
            <a:pathLst>
              <a:path w="7315200" h="2477783">
                <a:moveTo>
                  <a:pt x="0" y="0"/>
                </a:moveTo>
                <a:lnTo>
                  <a:pt x="7315200" y="0"/>
                </a:lnTo>
                <a:lnTo>
                  <a:pt x="7315200" y="2477783"/>
                </a:lnTo>
                <a:lnTo>
                  <a:pt x="0" y="24777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pic>
        <p:nvPicPr>
          <p:cNvPr id="9" name="Picture 8" descr="A person sitting at a desk&#10;&#10;Description automatically generated">
            <a:extLst>
              <a:ext uri="{FF2B5EF4-FFF2-40B4-BE49-F238E27FC236}">
                <a16:creationId xmlns:a16="http://schemas.microsoft.com/office/drawing/2014/main" id="{E37B1DF6-884C-A02C-4562-3655B01B5652}"/>
              </a:ext>
            </a:extLst>
          </p:cNvPr>
          <p:cNvPicPr>
            <a:picLocks noChangeAspect="1"/>
          </p:cNvPicPr>
          <p:nvPr userDrawn="1"/>
        </p:nvPicPr>
        <p:blipFill>
          <a:blip r:embed="rId4">
            <a:extLst>
              <a:ext uri="{BEBA8EAE-BF5A-486C-A8C5-ECC9F3942E4B}">
                <a14:imgProps xmlns:a14="http://schemas.microsoft.com/office/drawing/2010/main">
                  <a14:imgLayer r:embed="rId5">
                    <a14:imgEffect>
                      <a14:backgroundRemoval t="8832" b="89820" l="9076" r="89809">
                        <a14:foregroundMark x1="57962" y1="8982" x2="57962" y2="8982"/>
                        <a14:foregroundMark x1="9076" y1="48204" x2="9076" y2="48204"/>
                        <a14:foregroundMark x1="36624" y1="66467" x2="36624" y2="66467"/>
                      </a14:backgroundRemoval>
                    </a14:imgEffect>
                  </a14:imgLayer>
                </a14:imgProps>
              </a:ext>
            </a:extLst>
          </a:blip>
          <a:stretch>
            <a:fillRect/>
          </a:stretch>
        </p:blipFill>
        <p:spPr>
          <a:xfrm>
            <a:off x="228600" y="7999551"/>
            <a:ext cx="2094466" cy="2227871"/>
          </a:xfrm>
          <a:prstGeom prst="rect">
            <a:avLst/>
          </a:prstGeom>
        </p:spPr>
      </p:pic>
      <p:pic>
        <p:nvPicPr>
          <p:cNvPr id="11" name="Picture 10">
            <a:extLst>
              <a:ext uri="{FF2B5EF4-FFF2-40B4-BE49-F238E27FC236}">
                <a16:creationId xmlns:a16="http://schemas.microsoft.com/office/drawing/2014/main" id="{4E7CFE6C-6285-A9CA-1A52-02891D4267FD}"/>
              </a:ext>
            </a:extLst>
          </p:cNvPr>
          <p:cNvPicPr>
            <a:picLocks noChangeAspect="1"/>
          </p:cNvPicPr>
          <p:nvPr userDrawn="1"/>
        </p:nvPicPr>
        <p:blipFill>
          <a:blip r:embed="rId6"/>
          <a:stretch>
            <a:fillRect/>
          </a:stretch>
        </p:blipFill>
        <p:spPr>
          <a:xfrm>
            <a:off x="6438900" y="320707"/>
            <a:ext cx="5372100" cy="825500"/>
          </a:xfrm>
          <a:prstGeom prst="rect">
            <a:avLst/>
          </a:prstGeom>
        </p:spPr>
      </p:pic>
    </p:spTree>
    <p:extLst>
      <p:ext uri="{BB962C8B-B14F-4D97-AF65-F5344CB8AC3E}">
        <p14:creationId xmlns:p14="http://schemas.microsoft.com/office/powerpoint/2010/main" val="28503751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Lesson no content">
    <p:bg>
      <p:bgPr>
        <a:solidFill>
          <a:srgbClr val="FF93AC"/>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B524A-C7AF-BD15-E732-E8CF6A9E0E70}"/>
              </a:ext>
            </a:extLst>
          </p:cNvPr>
          <p:cNvSpPr/>
          <p:nvPr userDrawn="1"/>
        </p:nvSpPr>
        <p:spPr>
          <a:xfrm>
            <a:off x="212942" y="179386"/>
            <a:ext cx="17846458" cy="9898051"/>
          </a:xfrm>
          <a:prstGeom prst="rect">
            <a:avLst/>
          </a:prstGeom>
          <a:solidFill>
            <a:srgbClr val="FB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Freeform 13">
            <a:extLst>
              <a:ext uri="{FF2B5EF4-FFF2-40B4-BE49-F238E27FC236}">
                <a16:creationId xmlns:a16="http://schemas.microsoft.com/office/drawing/2014/main" id="{DDD87379-7808-678A-A1FA-BB883B80FF87}"/>
              </a:ext>
            </a:extLst>
          </p:cNvPr>
          <p:cNvSpPr/>
          <p:nvPr userDrawn="1"/>
        </p:nvSpPr>
        <p:spPr>
          <a:xfrm>
            <a:off x="12646898" y="-210192"/>
            <a:ext cx="7315200" cy="2477783"/>
          </a:xfrm>
          <a:custGeom>
            <a:avLst/>
            <a:gdLst/>
            <a:ahLst/>
            <a:cxnLst/>
            <a:rect l="l" t="t" r="r" b="b"/>
            <a:pathLst>
              <a:path w="7315200" h="2477783">
                <a:moveTo>
                  <a:pt x="0" y="0"/>
                </a:moveTo>
                <a:lnTo>
                  <a:pt x="7315200" y="0"/>
                </a:lnTo>
                <a:lnTo>
                  <a:pt x="7315200" y="2477784"/>
                </a:lnTo>
                <a:lnTo>
                  <a:pt x="0" y="24777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5" name="Freeform 16">
            <a:extLst>
              <a:ext uri="{FF2B5EF4-FFF2-40B4-BE49-F238E27FC236}">
                <a16:creationId xmlns:a16="http://schemas.microsoft.com/office/drawing/2014/main" id="{2F001114-B8DC-0815-BF65-517680BE2EDD}"/>
              </a:ext>
            </a:extLst>
          </p:cNvPr>
          <p:cNvSpPr/>
          <p:nvPr userDrawn="1"/>
        </p:nvSpPr>
        <p:spPr>
          <a:xfrm>
            <a:off x="11811000" y="8496300"/>
            <a:ext cx="7315200" cy="2477783"/>
          </a:xfrm>
          <a:custGeom>
            <a:avLst/>
            <a:gdLst/>
            <a:ahLst/>
            <a:cxnLst/>
            <a:rect l="l" t="t" r="r" b="b"/>
            <a:pathLst>
              <a:path w="7315200" h="2477783">
                <a:moveTo>
                  <a:pt x="0" y="0"/>
                </a:moveTo>
                <a:lnTo>
                  <a:pt x="7315200" y="0"/>
                </a:lnTo>
                <a:lnTo>
                  <a:pt x="7315200" y="2477783"/>
                </a:lnTo>
                <a:lnTo>
                  <a:pt x="0" y="24777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spTree>
    <p:extLst>
      <p:ext uri="{BB962C8B-B14F-4D97-AF65-F5344CB8AC3E}">
        <p14:creationId xmlns:p14="http://schemas.microsoft.com/office/powerpoint/2010/main" val="26519573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A1BA6CA8-5FBE-884A-B2B6-0CDD7293D686}" type="datetime2">
              <a:rPr lang="en-GB" smtClean="0"/>
              <a:t>Monday 13 January 2025</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9CC24271-2E57-6A47-BE3D-474A402EDD3D}" type="datetime2">
              <a:rPr lang="en-GB" smtClean="0"/>
              <a:t>Monday 13 January 2025</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CA134349-E215-254F-A62D-2D3C44991B28}" type="datetime2">
              <a:rPr lang="en-GB" smtClean="0"/>
              <a:t>Monday 13 January 2025</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D1F693D1-A468-0D44-862C-CF666C91305A}" type="datetime2">
              <a:rPr lang="en-GB" smtClean="0"/>
              <a:t>Monday 13 January 2025</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324BBBB-5F5E-8244-A2EF-8C518DCB6702}" type="datetime2">
              <a:rPr lang="en-GB" smtClean="0"/>
              <a:t>Monday 13 January 2025</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ssons">
    <p:bg>
      <p:bgPr>
        <a:solidFill>
          <a:srgbClr val="FF93AC"/>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B524A-C7AF-BD15-E732-E8CF6A9E0E70}"/>
              </a:ext>
            </a:extLst>
          </p:cNvPr>
          <p:cNvSpPr/>
          <p:nvPr userDrawn="1"/>
        </p:nvSpPr>
        <p:spPr>
          <a:xfrm>
            <a:off x="212942" y="179386"/>
            <a:ext cx="17846458" cy="9898051"/>
          </a:xfrm>
          <a:prstGeom prst="rect">
            <a:avLst/>
          </a:prstGeom>
          <a:solidFill>
            <a:srgbClr val="FB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AutoShape 4">
            <a:extLst>
              <a:ext uri="{FF2B5EF4-FFF2-40B4-BE49-F238E27FC236}">
                <a16:creationId xmlns:a16="http://schemas.microsoft.com/office/drawing/2014/main" id="{74D615A3-55DE-3A94-192E-24AA559E30FB}"/>
              </a:ext>
            </a:extLst>
          </p:cNvPr>
          <p:cNvSpPr/>
          <p:nvPr userDrawn="1"/>
        </p:nvSpPr>
        <p:spPr>
          <a:xfrm>
            <a:off x="0" y="1485900"/>
            <a:ext cx="7105264" cy="19050"/>
          </a:xfrm>
          <a:prstGeom prst="line">
            <a:avLst/>
          </a:prstGeom>
          <a:ln w="114300" cap="flat">
            <a:solidFill>
              <a:srgbClr val="9FC3D0"/>
            </a:solidFill>
            <a:prstDash val="solid"/>
            <a:headEnd type="none" w="sm" len="sm"/>
            <a:tailEnd type="none" w="sm" len="sm"/>
          </a:ln>
        </p:spPr>
        <p:txBody>
          <a:bodyPr/>
          <a:lstStyle/>
          <a:p>
            <a:endParaRPr lang="en-GB"/>
          </a:p>
        </p:txBody>
      </p:sp>
      <p:sp>
        <p:nvSpPr>
          <p:cNvPr id="8" name="AutoShape 6">
            <a:extLst>
              <a:ext uri="{FF2B5EF4-FFF2-40B4-BE49-F238E27FC236}">
                <a16:creationId xmlns:a16="http://schemas.microsoft.com/office/drawing/2014/main" id="{A8DE5B39-6070-6973-5939-9DAB745A9411}"/>
              </a:ext>
            </a:extLst>
          </p:cNvPr>
          <p:cNvSpPr/>
          <p:nvPr userDrawn="1"/>
        </p:nvSpPr>
        <p:spPr>
          <a:xfrm>
            <a:off x="11690768" y="1485900"/>
            <a:ext cx="6561373" cy="0"/>
          </a:xfrm>
          <a:prstGeom prst="line">
            <a:avLst/>
          </a:prstGeom>
          <a:ln w="114300" cap="flat">
            <a:solidFill>
              <a:srgbClr val="9FC3D0"/>
            </a:solidFill>
            <a:prstDash val="solid"/>
            <a:headEnd type="none" w="sm" len="sm"/>
            <a:tailEnd type="none" w="sm" len="sm"/>
          </a:ln>
        </p:spPr>
        <p:txBody>
          <a:bodyPr/>
          <a:lstStyle/>
          <a:p>
            <a:endParaRPr lang="en-GB"/>
          </a:p>
        </p:txBody>
      </p:sp>
      <p:sp>
        <p:nvSpPr>
          <p:cNvPr id="10" name="Content Placeholder 9">
            <a:extLst>
              <a:ext uri="{FF2B5EF4-FFF2-40B4-BE49-F238E27FC236}">
                <a16:creationId xmlns:a16="http://schemas.microsoft.com/office/drawing/2014/main" id="{8CF10154-831A-C3E0-0F9D-AC385A31534D}"/>
              </a:ext>
            </a:extLst>
          </p:cNvPr>
          <p:cNvSpPr>
            <a:spLocks noGrp="1"/>
          </p:cNvSpPr>
          <p:nvPr>
            <p:ph sz="quarter" idx="13"/>
          </p:nvPr>
        </p:nvSpPr>
        <p:spPr>
          <a:xfrm>
            <a:off x="1066800" y="1889312"/>
            <a:ext cx="15697200" cy="6915150"/>
          </a:xfrm>
          <a:noFill/>
          <a:ln>
            <a:solidFill>
              <a:srgbClr val="F6B2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1" name="Title 1">
            <a:extLst>
              <a:ext uri="{FF2B5EF4-FFF2-40B4-BE49-F238E27FC236}">
                <a16:creationId xmlns:a16="http://schemas.microsoft.com/office/drawing/2014/main" id="{8BA88324-C251-E444-8085-C79A27FE0C5F}"/>
              </a:ext>
            </a:extLst>
          </p:cNvPr>
          <p:cNvSpPr>
            <a:spLocks noGrp="1"/>
          </p:cNvSpPr>
          <p:nvPr>
            <p:ph type="ctrTitle"/>
          </p:nvPr>
        </p:nvSpPr>
        <p:spPr>
          <a:xfrm>
            <a:off x="2176579" y="34925"/>
            <a:ext cx="13919184" cy="1470025"/>
          </a:xfrm>
          <a:noFill/>
          <a:ln>
            <a:noFill/>
          </a:ln>
        </p:spPr>
        <p:txBody>
          <a:bodyPr>
            <a:normAutofit/>
          </a:bodyPr>
          <a:lstStyle>
            <a:lvl1pPr>
              <a:defRPr sz="4800" b="0" i="0">
                <a:latin typeface="Calibri Light" panose="020F0302020204030204" pitchFamily="34" charset="0"/>
                <a:cs typeface="Calibri Light" panose="020F0302020204030204" pitchFamily="34" charset="0"/>
              </a:defRPr>
            </a:lvl1pPr>
          </a:lstStyle>
          <a:p>
            <a:r>
              <a:rPr lang="en-US" dirty="0"/>
              <a:t>Click to edit Master title style</a:t>
            </a:r>
          </a:p>
        </p:txBody>
      </p:sp>
      <p:sp>
        <p:nvSpPr>
          <p:cNvPr id="14" name="Freeform 13">
            <a:extLst>
              <a:ext uri="{FF2B5EF4-FFF2-40B4-BE49-F238E27FC236}">
                <a16:creationId xmlns:a16="http://schemas.microsoft.com/office/drawing/2014/main" id="{DDD87379-7808-678A-A1FA-BB883B80FF87}"/>
              </a:ext>
            </a:extLst>
          </p:cNvPr>
          <p:cNvSpPr/>
          <p:nvPr userDrawn="1"/>
        </p:nvSpPr>
        <p:spPr>
          <a:xfrm>
            <a:off x="12646898" y="-210192"/>
            <a:ext cx="7315200" cy="2477783"/>
          </a:xfrm>
          <a:custGeom>
            <a:avLst/>
            <a:gdLst/>
            <a:ahLst/>
            <a:cxnLst/>
            <a:rect l="l" t="t" r="r" b="b"/>
            <a:pathLst>
              <a:path w="7315200" h="2477783">
                <a:moveTo>
                  <a:pt x="0" y="0"/>
                </a:moveTo>
                <a:lnTo>
                  <a:pt x="7315200" y="0"/>
                </a:lnTo>
                <a:lnTo>
                  <a:pt x="7315200" y="2477784"/>
                </a:lnTo>
                <a:lnTo>
                  <a:pt x="0" y="24777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5" name="Freeform 16">
            <a:extLst>
              <a:ext uri="{FF2B5EF4-FFF2-40B4-BE49-F238E27FC236}">
                <a16:creationId xmlns:a16="http://schemas.microsoft.com/office/drawing/2014/main" id="{2F001114-B8DC-0815-BF65-517680BE2EDD}"/>
              </a:ext>
            </a:extLst>
          </p:cNvPr>
          <p:cNvSpPr/>
          <p:nvPr userDrawn="1"/>
        </p:nvSpPr>
        <p:spPr>
          <a:xfrm>
            <a:off x="11811000" y="8496300"/>
            <a:ext cx="7315200" cy="2477783"/>
          </a:xfrm>
          <a:custGeom>
            <a:avLst/>
            <a:gdLst/>
            <a:ahLst/>
            <a:cxnLst/>
            <a:rect l="l" t="t" r="r" b="b"/>
            <a:pathLst>
              <a:path w="7315200" h="2477783">
                <a:moveTo>
                  <a:pt x="0" y="0"/>
                </a:moveTo>
                <a:lnTo>
                  <a:pt x="7315200" y="0"/>
                </a:lnTo>
                <a:lnTo>
                  <a:pt x="7315200" y="2477783"/>
                </a:lnTo>
                <a:lnTo>
                  <a:pt x="0" y="24777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1AA75255-A760-AE48-A051-6F94CC8F15C0}" type="datetime2">
              <a:rPr lang="en-GB" smtClean="0"/>
              <a:t>Monday 13 January 2025</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DEFE3750-6863-D84D-9AF4-5075BFDFEBCC}" type="datetime2">
              <a:rPr lang="en-GB" smtClean="0"/>
              <a:t>Monday 13 January 2025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4BF5597-05C5-7F44-8F39-08F72F55ADB1}" type="datetime2">
              <a:rPr lang="en-GB" smtClean="0"/>
              <a:t>Monday 13 January 2025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B6F15528-21DE-4FAA-801E-634DDDAF4B2B}"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C6C559-800C-489A-9174-7901F92B0D47}"/>
              </a:ext>
            </a:extLst>
          </p:cNvPr>
          <p:cNvSpPr>
            <a:spLocks noGrp="1"/>
          </p:cNvSpPr>
          <p:nvPr>
            <p:ph type="title"/>
          </p:nvPr>
        </p:nvSpPr>
        <p:spPr>
          <a:xfrm>
            <a:off x="918972" y="836676"/>
            <a:ext cx="16454628" cy="4719600"/>
          </a:xfrm>
        </p:spPr>
        <p:txBody>
          <a:bodyPr anchor="b">
            <a:normAutofit/>
          </a:bodyPr>
          <a:lstStyle>
            <a:lvl1pPr>
              <a:defRPr sz="81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142B5C3-320B-4CFD-B6A7-A28C7E435B41}"/>
              </a:ext>
            </a:extLst>
          </p:cNvPr>
          <p:cNvSpPr>
            <a:spLocks noGrp="1"/>
          </p:cNvSpPr>
          <p:nvPr>
            <p:ph type="body" idx="1"/>
          </p:nvPr>
        </p:nvSpPr>
        <p:spPr>
          <a:xfrm>
            <a:off x="918972" y="5853311"/>
            <a:ext cx="16454628" cy="3281165"/>
          </a:xfrm>
        </p:spPr>
        <p:txBody>
          <a:bodyPr>
            <a:normAutofit/>
          </a:bodyPr>
          <a:lstStyle>
            <a:lvl1pPr marL="0" indent="0">
              <a:buNone/>
              <a:defRPr sz="30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F0DA1197-0C78-4878-B086-5D206EA491D9}"/>
              </a:ext>
            </a:extLst>
          </p:cNvPr>
          <p:cNvSpPr>
            <a:spLocks noGrp="1"/>
          </p:cNvSpPr>
          <p:nvPr>
            <p:ph type="ftr" sz="quarter" idx="11"/>
          </p:nvPr>
        </p:nvSpPr>
        <p:spPr>
          <a:xfrm>
            <a:off x="-735554" y="9865120"/>
            <a:ext cx="6172200" cy="547688"/>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F1B83D8-FD42-44FF-AA20-944A519CC0B2}"/>
              </a:ext>
            </a:extLst>
          </p:cNvPr>
          <p:cNvSpPr>
            <a:spLocks noGrp="1"/>
          </p:cNvSpPr>
          <p:nvPr>
            <p:ph type="sldNum" sz="quarter" idx="12"/>
          </p:nvPr>
        </p:nvSpPr>
        <p:spPr/>
        <p:txBody>
          <a:bodyPr/>
          <a:lstStyle/>
          <a:p>
            <a:fld id="{1F646F3F-274D-499B-ABBE-824EB4ABDC3D}" type="slidenum">
              <a:rPr lang="en-US" smtClean="0"/>
              <a:t>‹#›</a:t>
            </a:fld>
            <a:endParaRPr lang="en-US"/>
          </a:p>
        </p:txBody>
      </p:sp>
      <p:sp>
        <p:nvSpPr>
          <p:cNvPr id="7" name="Date Placeholder 3">
            <a:extLst>
              <a:ext uri="{FF2B5EF4-FFF2-40B4-BE49-F238E27FC236}">
                <a16:creationId xmlns:a16="http://schemas.microsoft.com/office/drawing/2014/main" id="{A2352133-EE59-1D43-A763-D9E87FA40AF4}"/>
              </a:ext>
            </a:extLst>
          </p:cNvPr>
          <p:cNvSpPr>
            <a:spLocks noGrp="1"/>
          </p:cNvSpPr>
          <p:nvPr>
            <p:ph type="dt" sz="half" idx="10"/>
          </p:nvPr>
        </p:nvSpPr>
        <p:spPr>
          <a:xfrm>
            <a:off x="0" y="9822376"/>
            <a:ext cx="4114800" cy="547688"/>
          </a:xfrm>
          <a:prstGeom prst="rect">
            <a:avLst/>
          </a:prstGeom>
        </p:spPr>
        <p:txBody>
          <a:bodyPr/>
          <a:lstStyle>
            <a:lvl1pPr>
              <a:defRPr b="0" i="0">
                <a:latin typeface="Abadi Extra Light" panose="020B0204020104020204" pitchFamily="34" charset="0"/>
              </a:defRPr>
            </a:lvl1pPr>
          </a:lstStyle>
          <a:p>
            <a:fld id="{41F210C0-6DB8-F844-8B24-F70F9D573BE5}" type="datetime2">
              <a:rPr lang="en-GB" smtClean="0"/>
              <a:t>Monday 13 January 2025</a:t>
            </a:fld>
            <a:endParaRPr lang="en-GB" dirty="0"/>
          </a:p>
        </p:txBody>
      </p:sp>
    </p:spTree>
    <p:extLst>
      <p:ext uri="{BB962C8B-B14F-4D97-AF65-F5344CB8AC3E}">
        <p14:creationId xmlns:p14="http://schemas.microsoft.com/office/powerpoint/2010/main" val="132840993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_Title Slide">
    <p:bg>
      <p:bgPr>
        <a:solidFill>
          <a:schemeClr val="bg1"/>
        </a:solidFill>
        <a:effectLst/>
      </p:bgPr>
    </p:bg>
    <p:spTree>
      <p:nvGrpSpPr>
        <p:cNvPr id="1" name=""/>
        <p:cNvGrpSpPr/>
        <p:nvPr/>
      </p:nvGrpSpPr>
      <p:grpSpPr>
        <a:xfrm>
          <a:off x="0" y="0"/>
          <a:ext cx="0" cy="0"/>
          <a:chOff x="0" y="0"/>
          <a:chExt cx="0" cy="0"/>
        </a:xfrm>
      </p:grpSpPr>
      <p:pic>
        <p:nvPicPr>
          <p:cNvPr id="7" name="Picture 6" descr="Yellow pencils on a red background">
            <a:extLst>
              <a:ext uri="{FF2B5EF4-FFF2-40B4-BE49-F238E27FC236}">
                <a16:creationId xmlns:a16="http://schemas.microsoft.com/office/drawing/2014/main" id="{3E64DC06-3A41-1140-A96C-3B4AD4765EC4}"/>
              </a:ext>
            </a:extLst>
          </p:cNvPr>
          <p:cNvPicPr>
            <a:picLocks noChangeAspect="1"/>
          </p:cNvPicPr>
          <p:nvPr userDrawn="1"/>
        </p:nvPicPr>
        <p:blipFill rotWithShape="1">
          <a:blip r:embed="rId2">
            <a:alphaModFix amt="50000"/>
          </a:blip>
          <a:srcRect t="3082" b="135"/>
          <a:stretch/>
        </p:blipFill>
        <p:spPr>
          <a:xfrm>
            <a:off x="685073" y="15"/>
            <a:ext cx="15923444" cy="10286985"/>
          </a:xfrm>
          <a:custGeom>
            <a:avLst/>
            <a:gdLst/>
            <a:ahLst/>
            <a:cxnLst/>
            <a:rect l="l" t="t" r="r" b="b"/>
            <a:pathLst>
              <a:path w="10615629" h="6858000">
                <a:moveTo>
                  <a:pt x="7169276" y="5665107"/>
                </a:moveTo>
                <a:cubicBezTo>
                  <a:pt x="7360157" y="5665107"/>
                  <a:pt x="7514897" y="5819847"/>
                  <a:pt x="7514897" y="6010728"/>
                </a:cubicBezTo>
                <a:cubicBezTo>
                  <a:pt x="7514897" y="6201609"/>
                  <a:pt x="7360157" y="6356349"/>
                  <a:pt x="7169276" y="6356349"/>
                </a:cubicBezTo>
                <a:cubicBezTo>
                  <a:pt x="6978395" y="6356349"/>
                  <a:pt x="6823655" y="6201609"/>
                  <a:pt x="6823655" y="6010728"/>
                </a:cubicBezTo>
                <a:cubicBezTo>
                  <a:pt x="6823655" y="5819847"/>
                  <a:pt x="6978395" y="5665107"/>
                  <a:pt x="7169276" y="5665107"/>
                </a:cubicBezTo>
                <a:close/>
                <a:moveTo>
                  <a:pt x="10010446" y="2285546"/>
                </a:moveTo>
                <a:cubicBezTo>
                  <a:pt x="10256938" y="2285546"/>
                  <a:pt x="10456760" y="2485368"/>
                  <a:pt x="10456760" y="2731860"/>
                </a:cubicBezTo>
                <a:cubicBezTo>
                  <a:pt x="10456760" y="2978352"/>
                  <a:pt x="10256938" y="3178174"/>
                  <a:pt x="10010446" y="3178174"/>
                </a:cubicBezTo>
                <a:cubicBezTo>
                  <a:pt x="9763954" y="3178174"/>
                  <a:pt x="9564132" y="2978352"/>
                  <a:pt x="9564132" y="2731860"/>
                </a:cubicBezTo>
                <a:cubicBezTo>
                  <a:pt x="9564132" y="2485368"/>
                  <a:pt x="9763954" y="2285546"/>
                  <a:pt x="10010446" y="2285546"/>
                </a:cubicBezTo>
                <a:close/>
                <a:moveTo>
                  <a:pt x="10354145" y="1626054"/>
                </a:moveTo>
                <a:cubicBezTo>
                  <a:pt x="10498559" y="1626054"/>
                  <a:pt x="10615629" y="1743124"/>
                  <a:pt x="10615629" y="1887538"/>
                </a:cubicBezTo>
                <a:cubicBezTo>
                  <a:pt x="10615629" y="2031953"/>
                  <a:pt x="10498559" y="2149022"/>
                  <a:pt x="10354145" y="2149022"/>
                </a:cubicBezTo>
                <a:cubicBezTo>
                  <a:pt x="10209731" y="2149022"/>
                  <a:pt x="10092661" y="2031953"/>
                  <a:pt x="10092661" y="1887538"/>
                </a:cubicBezTo>
                <a:cubicBezTo>
                  <a:pt x="10092661" y="1743124"/>
                  <a:pt x="10209731" y="1626054"/>
                  <a:pt x="10354145" y="1626054"/>
                </a:cubicBezTo>
                <a:close/>
                <a:moveTo>
                  <a:pt x="1458900" y="620485"/>
                </a:moveTo>
                <a:cubicBezTo>
                  <a:pt x="1705392" y="620485"/>
                  <a:pt x="1905214" y="820307"/>
                  <a:pt x="1905214" y="1066799"/>
                </a:cubicBezTo>
                <a:cubicBezTo>
                  <a:pt x="1905214" y="1313291"/>
                  <a:pt x="1705392" y="1513113"/>
                  <a:pt x="1458900" y="1513113"/>
                </a:cubicBezTo>
                <a:cubicBezTo>
                  <a:pt x="1212408" y="1513113"/>
                  <a:pt x="1012586" y="1313291"/>
                  <a:pt x="1012586" y="1066799"/>
                </a:cubicBezTo>
                <a:cubicBezTo>
                  <a:pt x="1012586" y="820307"/>
                  <a:pt x="1212408" y="620485"/>
                  <a:pt x="1458900" y="620485"/>
                </a:cubicBezTo>
                <a:close/>
                <a:moveTo>
                  <a:pt x="6634576" y="0"/>
                </a:moveTo>
                <a:lnTo>
                  <a:pt x="10141834" y="0"/>
                </a:lnTo>
                <a:lnTo>
                  <a:pt x="10200260" y="112226"/>
                </a:lnTo>
                <a:cubicBezTo>
                  <a:pt x="10410239" y="575266"/>
                  <a:pt x="10394872" y="1153565"/>
                  <a:pt x="9914575" y="1675662"/>
                </a:cubicBezTo>
                <a:cubicBezTo>
                  <a:pt x="9716856" y="1890645"/>
                  <a:pt x="9539638" y="2125049"/>
                  <a:pt x="9361609" y="2357294"/>
                </a:cubicBezTo>
                <a:cubicBezTo>
                  <a:pt x="9193292" y="2576998"/>
                  <a:pt x="9188572" y="2830553"/>
                  <a:pt x="9334635" y="3068327"/>
                </a:cubicBezTo>
                <a:cubicBezTo>
                  <a:pt x="9495670" y="3329571"/>
                  <a:pt x="9683004" y="3577866"/>
                  <a:pt x="9815042" y="3852732"/>
                </a:cubicBezTo>
                <a:cubicBezTo>
                  <a:pt x="10050525" y="4342848"/>
                  <a:pt x="9955575" y="4825682"/>
                  <a:pt x="9376176" y="5163127"/>
                </a:cubicBezTo>
                <a:cubicBezTo>
                  <a:pt x="8901029" y="5439880"/>
                  <a:pt x="8396077" y="5450670"/>
                  <a:pt x="7869813" y="5397801"/>
                </a:cubicBezTo>
                <a:cubicBezTo>
                  <a:pt x="7414763" y="5352214"/>
                  <a:pt x="6924916" y="5316879"/>
                  <a:pt x="6545392" y="5591203"/>
                </a:cubicBezTo>
                <a:cubicBezTo>
                  <a:pt x="6238293" y="5813469"/>
                  <a:pt x="6024794" y="6166019"/>
                  <a:pt x="5772723" y="6463272"/>
                </a:cubicBezTo>
                <a:cubicBezTo>
                  <a:pt x="5693284" y="6557074"/>
                  <a:pt x="5618532" y="6655326"/>
                  <a:pt x="5542128" y="6751893"/>
                </a:cubicBezTo>
                <a:lnTo>
                  <a:pt x="5455473" y="6858000"/>
                </a:lnTo>
                <a:lnTo>
                  <a:pt x="3884322" y="6858000"/>
                </a:lnTo>
                <a:lnTo>
                  <a:pt x="3874161" y="6844414"/>
                </a:lnTo>
                <a:cubicBezTo>
                  <a:pt x="3769502" y="6682570"/>
                  <a:pt x="3725804" y="6471499"/>
                  <a:pt x="3692625" y="6276207"/>
                </a:cubicBezTo>
                <a:cubicBezTo>
                  <a:pt x="3594979" y="5704764"/>
                  <a:pt x="2996562" y="5529973"/>
                  <a:pt x="2561203" y="5655806"/>
                </a:cubicBezTo>
                <a:cubicBezTo>
                  <a:pt x="1295584" y="6024675"/>
                  <a:pt x="405173" y="5378783"/>
                  <a:pt x="69617" y="4277706"/>
                </a:cubicBezTo>
                <a:cubicBezTo>
                  <a:pt x="12163" y="4089022"/>
                  <a:pt x="22818" y="3880245"/>
                  <a:pt x="1643" y="3679828"/>
                </a:cubicBezTo>
                <a:cubicBezTo>
                  <a:pt x="-11845" y="3246491"/>
                  <a:pt x="53163" y="2840533"/>
                  <a:pt x="368893" y="2516306"/>
                </a:cubicBezTo>
                <a:cubicBezTo>
                  <a:pt x="570254" y="2309550"/>
                  <a:pt x="826642" y="2227145"/>
                  <a:pt x="1113509" y="2192618"/>
                </a:cubicBezTo>
                <a:cubicBezTo>
                  <a:pt x="1425464" y="2154854"/>
                  <a:pt x="1739171" y="2099963"/>
                  <a:pt x="2037232" y="2005555"/>
                </a:cubicBezTo>
                <a:cubicBezTo>
                  <a:pt x="2313447" y="1917888"/>
                  <a:pt x="2430109" y="1649902"/>
                  <a:pt x="2547311" y="1405114"/>
                </a:cubicBezTo>
                <a:cubicBezTo>
                  <a:pt x="2839303" y="794962"/>
                  <a:pt x="3300289" y="490426"/>
                  <a:pt x="3900864" y="578766"/>
                </a:cubicBezTo>
                <a:cubicBezTo>
                  <a:pt x="4133785" y="613023"/>
                  <a:pt x="4362119" y="739800"/>
                  <a:pt x="4571571" y="860778"/>
                </a:cubicBezTo>
                <a:cubicBezTo>
                  <a:pt x="5133169" y="1185276"/>
                  <a:pt x="5641898" y="1029501"/>
                  <a:pt x="6039226" y="631499"/>
                </a:cubicBezTo>
                <a:cubicBezTo>
                  <a:pt x="6180165" y="489886"/>
                  <a:pt x="6313484" y="339979"/>
                  <a:pt x="6449433" y="193257"/>
                </a:cubicBezTo>
                <a:close/>
              </a:path>
            </a:pathLst>
          </a:custGeom>
        </p:spPr>
      </p:pic>
      <p:sp>
        <p:nvSpPr>
          <p:cNvPr id="6" name="Slide Number Placeholder 5">
            <a:extLst>
              <a:ext uri="{FF2B5EF4-FFF2-40B4-BE49-F238E27FC236}">
                <a16:creationId xmlns:a16="http://schemas.microsoft.com/office/drawing/2014/main" id="{E972AF1B-1868-4C05-B6C3-9EBF29A50ADD}"/>
              </a:ext>
            </a:extLst>
          </p:cNvPr>
          <p:cNvSpPr>
            <a:spLocks noGrp="1"/>
          </p:cNvSpPr>
          <p:nvPr>
            <p:ph type="sldNum" sz="quarter" idx="12"/>
          </p:nvPr>
        </p:nvSpPr>
        <p:spPr/>
        <p:txBody>
          <a:bodyPr/>
          <a:lstStyle/>
          <a:p>
            <a:fld id="{1F646F3F-274D-499B-ABBE-824EB4ABDC3D}" type="slidenum">
              <a:rPr lang="en-US" smtClean="0"/>
              <a:t>‹#›</a:t>
            </a:fld>
            <a:endParaRPr lang="en-US"/>
          </a:p>
        </p:txBody>
      </p:sp>
      <p:sp>
        <p:nvSpPr>
          <p:cNvPr id="8" name="Title 1">
            <a:extLst>
              <a:ext uri="{FF2B5EF4-FFF2-40B4-BE49-F238E27FC236}">
                <a16:creationId xmlns:a16="http://schemas.microsoft.com/office/drawing/2014/main" id="{9C4A0926-CD54-A643-80A4-8FD3B642B640}"/>
              </a:ext>
            </a:extLst>
          </p:cNvPr>
          <p:cNvSpPr>
            <a:spLocks noGrp="1"/>
          </p:cNvSpPr>
          <p:nvPr>
            <p:ph type="ctrTitle"/>
          </p:nvPr>
        </p:nvSpPr>
        <p:spPr>
          <a:xfrm>
            <a:off x="4864982" y="2003558"/>
            <a:ext cx="8084003" cy="2602466"/>
          </a:xfrm>
        </p:spPr>
        <p:style>
          <a:lnRef idx="2">
            <a:schemeClr val="accent4"/>
          </a:lnRef>
          <a:fillRef idx="1">
            <a:schemeClr val="lt1"/>
          </a:fillRef>
          <a:effectRef idx="0">
            <a:schemeClr val="accent4"/>
          </a:effectRef>
          <a:fontRef idx="minor">
            <a:schemeClr val="dk1"/>
          </a:fontRef>
        </p:style>
        <p:txBody>
          <a:bodyPr>
            <a:normAutofit/>
          </a:bodyPr>
          <a:lstStyle>
            <a:lvl1pPr>
              <a:defRPr>
                <a:solidFill>
                  <a:schemeClr val="tx1"/>
                </a:solidFill>
              </a:defRPr>
            </a:lvl1pPr>
          </a:lstStyle>
          <a:p>
            <a:pPr algn="ctr"/>
            <a:endParaRPr lang="en-GB" dirty="0">
              <a:solidFill>
                <a:schemeClr val="bg2"/>
              </a:solidFill>
            </a:endParaRPr>
          </a:p>
        </p:txBody>
      </p:sp>
    </p:spTree>
    <p:extLst>
      <p:ext uri="{BB962C8B-B14F-4D97-AF65-F5344CB8AC3E}">
        <p14:creationId xmlns:p14="http://schemas.microsoft.com/office/powerpoint/2010/main" val="2122152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8"/>
                                        </p:tgtEl>
                                        <p:attrNameLst>
                                          <p:attrName>style.visibility</p:attrName>
                                        </p:attrNameLst>
                                      </p:cBhvr>
                                      <p:to>
                                        <p:strVal val="visible"/>
                                      </p:to>
                                    </p:set>
                                    <p:animEffect transition="in" filter="fade">
                                      <p:cBhvr>
                                        <p:cTn id="7" dur="7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E6D384-B2C5-42A4-9774-A931C39BA53B}"/>
              </a:ext>
            </a:extLst>
          </p:cNvPr>
          <p:cNvSpPr>
            <a:spLocks noGrp="1"/>
          </p:cNvSpPr>
          <p:nvPr>
            <p:ph type="title"/>
          </p:nvPr>
        </p:nvSpPr>
        <p:spPr>
          <a:ln w="38100">
            <a:prstDash val="sysDot"/>
          </a:ln>
        </p:spPr>
        <p:style>
          <a:lnRef idx="2">
            <a:schemeClr val="accent2"/>
          </a:lnRef>
          <a:fillRef idx="1">
            <a:schemeClr val="lt1"/>
          </a:fillRef>
          <a:effectRef idx="0">
            <a:schemeClr val="accent2"/>
          </a:effectRef>
          <a:fontRef idx="minor">
            <a:schemeClr val="dk1"/>
          </a:fontRef>
        </p:style>
        <p:txBody>
          <a:bodyPr/>
          <a:lstStyle/>
          <a:p>
            <a:r>
              <a:rPr lang="en-US"/>
              <a:t>Click to edit Master title style</a:t>
            </a:r>
          </a:p>
        </p:txBody>
      </p:sp>
      <p:sp>
        <p:nvSpPr>
          <p:cNvPr id="3" name="Content Placeholder 2">
            <a:extLst>
              <a:ext uri="{FF2B5EF4-FFF2-40B4-BE49-F238E27FC236}">
                <a16:creationId xmlns:a16="http://schemas.microsoft.com/office/drawing/2014/main" id="{AF8D736C-5FCC-43BC-B824-A90F2CC5D194}"/>
              </a:ext>
            </a:extLst>
          </p:cNvPr>
          <p:cNvSpPr>
            <a:spLocks noGrp="1"/>
          </p:cNvSpPr>
          <p:nvPr>
            <p:ph idx="1"/>
          </p:nvPr>
        </p:nvSpPr>
        <p:spPr>
          <a:custGeom>
            <a:avLst/>
            <a:gdLst>
              <a:gd name="connsiteX0" fmla="*/ 0 w 10972800"/>
              <a:gd name="connsiteY0" fmla="*/ 0 h 4036534"/>
              <a:gd name="connsiteX1" fmla="*/ 10972800 w 10972800"/>
              <a:gd name="connsiteY1" fmla="*/ 0 h 4036534"/>
              <a:gd name="connsiteX2" fmla="*/ 10972800 w 10972800"/>
              <a:gd name="connsiteY2" fmla="*/ 4036534 h 4036534"/>
              <a:gd name="connsiteX3" fmla="*/ 0 w 10972800"/>
              <a:gd name="connsiteY3" fmla="*/ 4036534 h 4036534"/>
              <a:gd name="connsiteX4" fmla="*/ 0 w 10972800"/>
              <a:gd name="connsiteY4" fmla="*/ 0 h 4036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2800" h="4036534" fill="none" extrusionOk="0">
                <a:moveTo>
                  <a:pt x="0" y="0"/>
                </a:moveTo>
                <a:cubicBezTo>
                  <a:pt x="4674310" y="-49533"/>
                  <a:pt x="6929254" y="-14809"/>
                  <a:pt x="10972800" y="0"/>
                </a:cubicBezTo>
                <a:cubicBezTo>
                  <a:pt x="11060439" y="1490309"/>
                  <a:pt x="10900121" y="3184748"/>
                  <a:pt x="10972800" y="4036534"/>
                </a:cubicBezTo>
                <a:cubicBezTo>
                  <a:pt x="6482996" y="3988303"/>
                  <a:pt x="3552735" y="4120989"/>
                  <a:pt x="0" y="4036534"/>
                </a:cubicBezTo>
                <a:cubicBezTo>
                  <a:pt x="-38581" y="2153499"/>
                  <a:pt x="63341" y="1231826"/>
                  <a:pt x="0" y="0"/>
                </a:cubicBezTo>
                <a:close/>
              </a:path>
              <a:path w="10972800" h="4036534" stroke="0" extrusionOk="0">
                <a:moveTo>
                  <a:pt x="0" y="0"/>
                </a:moveTo>
                <a:cubicBezTo>
                  <a:pt x="3528079" y="118645"/>
                  <a:pt x="9610931" y="116012"/>
                  <a:pt x="10972800" y="0"/>
                </a:cubicBezTo>
                <a:cubicBezTo>
                  <a:pt x="10839918" y="1548456"/>
                  <a:pt x="11057751" y="2715673"/>
                  <a:pt x="10972800" y="4036534"/>
                </a:cubicBezTo>
                <a:cubicBezTo>
                  <a:pt x="8799093" y="4171134"/>
                  <a:pt x="3316512" y="3879338"/>
                  <a:pt x="0" y="4036534"/>
                </a:cubicBezTo>
                <a:cubicBezTo>
                  <a:pt x="-20187" y="3342259"/>
                  <a:pt x="-152480" y="1840724"/>
                  <a:pt x="0" y="0"/>
                </a:cubicBezTo>
                <a:close/>
              </a:path>
            </a:pathLst>
          </a:custGeom>
          <a:ln w="38100">
            <a:extLst>
              <a:ext uri="{C807C97D-BFC1-408E-A445-0C87EB9F89A2}">
                <ask:lineSketchStyleProps xmlns:ask="http://schemas.microsoft.com/office/drawing/2018/sketchyshapes" sd="1219033472">
                  <ask:type>
                    <ask:lineSketchCurved/>
                  </ask:type>
                </ask:lineSketchStyleProps>
              </a:ext>
            </a:extLst>
          </a:ln>
        </p:spPr>
        <p:style>
          <a:lnRef idx="2">
            <a:schemeClr val="accent3"/>
          </a:lnRef>
          <a:fillRef idx="1">
            <a:schemeClr val="lt1"/>
          </a:fillRef>
          <a:effectRef idx="0">
            <a:schemeClr val="accent3"/>
          </a:effectRef>
          <a:fontRef idx="minor">
            <a:schemeClr val="dk1"/>
          </a:fontRef>
        </p:style>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7E643084-C669-4FDF-87D4-F22D36BB827D}"/>
              </a:ext>
            </a:extLst>
          </p:cNvPr>
          <p:cNvSpPr>
            <a:spLocks noGrp="1"/>
          </p:cNvSpPr>
          <p:nvPr>
            <p:ph type="sldNum" sz="quarter" idx="12"/>
          </p:nvPr>
        </p:nvSpPr>
        <p:spPr/>
        <p:txBody>
          <a:bodyPr/>
          <a:lstStyle/>
          <a:p>
            <a:fld id="{1F646F3F-274D-499B-ABBE-824EB4ABDC3D}" type="slidenum">
              <a:rPr lang="en-US" smtClean="0"/>
              <a:t>‹#›</a:t>
            </a:fld>
            <a:endParaRPr lang="en-US"/>
          </a:p>
        </p:txBody>
      </p:sp>
    </p:spTree>
    <p:extLst>
      <p:ext uri="{BB962C8B-B14F-4D97-AF65-F5344CB8AC3E}">
        <p14:creationId xmlns:p14="http://schemas.microsoft.com/office/powerpoint/2010/main" val="33472208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roup Task">
    <p:bg>
      <p:bgPr>
        <a:solidFill>
          <a:srgbClr val="FF93AC"/>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B524A-C7AF-BD15-E732-E8CF6A9E0E70}"/>
              </a:ext>
            </a:extLst>
          </p:cNvPr>
          <p:cNvSpPr/>
          <p:nvPr userDrawn="1"/>
        </p:nvSpPr>
        <p:spPr>
          <a:xfrm>
            <a:off x="212942" y="179386"/>
            <a:ext cx="17846458" cy="9898051"/>
          </a:xfrm>
          <a:prstGeom prst="rect">
            <a:avLst/>
          </a:prstGeom>
          <a:solidFill>
            <a:srgbClr val="FB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AutoShape 4">
            <a:extLst>
              <a:ext uri="{FF2B5EF4-FFF2-40B4-BE49-F238E27FC236}">
                <a16:creationId xmlns:a16="http://schemas.microsoft.com/office/drawing/2014/main" id="{74D615A3-55DE-3A94-192E-24AA559E30FB}"/>
              </a:ext>
            </a:extLst>
          </p:cNvPr>
          <p:cNvSpPr/>
          <p:nvPr userDrawn="1"/>
        </p:nvSpPr>
        <p:spPr>
          <a:xfrm>
            <a:off x="0" y="1485900"/>
            <a:ext cx="7105264" cy="19050"/>
          </a:xfrm>
          <a:prstGeom prst="line">
            <a:avLst/>
          </a:prstGeom>
          <a:ln w="114300" cap="flat">
            <a:solidFill>
              <a:srgbClr val="9FC3D0"/>
            </a:solidFill>
            <a:prstDash val="solid"/>
            <a:headEnd type="none" w="sm" len="sm"/>
            <a:tailEnd type="none" w="sm" len="sm"/>
          </a:ln>
        </p:spPr>
        <p:txBody>
          <a:bodyPr/>
          <a:lstStyle/>
          <a:p>
            <a:endParaRPr lang="en-GB"/>
          </a:p>
        </p:txBody>
      </p:sp>
      <p:sp>
        <p:nvSpPr>
          <p:cNvPr id="8" name="AutoShape 6">
            <a:extLst>
              <a:ext uri="{FF2B5EF4-FFF2-40B4-BE49-F238E27FC236}">
                <a16:creationId xmlns:a16="http://schemas.microsoft.com/office/drawing/2014/main" id="{A8DE5B39-6070-6973-5939-9DAB745A9411}"/>
              </a:ext>
            </a:extLst>
          </p:cNvPr>
          <p:cNvSpPr/>
          <p:nvPr userDrawn="1"/>
        </p:nvSpPr>
        <p:spPr>
          <a:xfrm>
            <a:off x="11690768" y="1485900"/>
            <a:ext cx="6561373" cy="0"/>
          </a:xfrm>
          <a:prstGeom prst="line">
            <a:avLst/>
          </a:prstGeom>
          <a:ln w="114300" cap="flat">
            <a:solidFill>
              <a:srgbClr val="9FC3D0"/>
            </a:solidFill>
            <a:prstDash val="solid"/>
            <a:headEnd type="none" w="sm" len="sm"/>
            <a:tailEnd type="none" w="sm" len="sm"/>
          </a:ln>
        </p:spPr>
        <p:txBody>
          <a:bodyPr/>
          <a:lstStyle/>
          <a:p>
            <a:endParaRPr lang="en-GB"/>
          </a:p>
        </p:txBody>
      </p:sp>
      <p:sp>
        <p:nvSpPr>
          <p:cNvPr id="10" name="Content Placeholder 9">
            <a:extLst>
              <a:ext uri="{FF2B5EF4-FFF2-40B4-BE49-F238E27FC236}">
                <a16:creationId xmlns:a16="http://schemas.microsoft.com/office/drawing/2014/main" id="{8CF10154-831A-C3E0-0F9D-AC385A31534D}"/>
              </a:ext>
            </a:extLst>
          </p:cNvPr>
          <p:cNvSpPr>
            <a:spLocks noGrp="1"/>
          </p:cNvSpPr>
          <p:nvPr>
            <p:ph sz="quarter" idx="13"/>
          </p:nvPr>
        </p:nvSpPr>
        <p:spPr>
          <a:xfrm>
            <a:off x="1066800" y="2267591"/>
            <a:ext cx="15697200" cy="6915150"/>
          </a:xfrm>
          <a:noFill/>
          <a:ln>
            <a:solidFill>
              <a:srgbClr val="F6B2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1" name="Title 1">
            <a:extLst>
              <a:ext uri="{FF2B5EF4-FFF2-40B4-BE49-F238E27FC236}">
                <a16:creationId xmlns:a16="http://schemas.microsoft.com/office/drawing/2014/main" id="{8BA88324-C251-E444-8085-C79A27FE0C5F}"/>
              </a:ext>
            </a:extLst>
          </p:cNvPr>
          <p:cNvSpPr>
            <a:spLocks noGrp="1"/>
          </p:cNvSpPr>
          <p:nvPr>
            <p:ph type="ctrTitle"/>
          </p:nvPr>
        </p:nvSpPr>
        <p:spPr>
          <a:xfrm>
            <a:off x="2176579" y="34925"/>
            <a:ext cx="13919184" cy="1470025"/>
          </a:xfrm>
          <a:noFill/>
          <a:ln>
            <a:noFill/>
          </a:ln>
        </p:spPr>
        <p:txBody>
          <a:bodyPr>
            <a:normAutofit/>
          </a:bodyPr>
          <a:lstStyle>
            <a:lvl1pPr>
              <a:defRPr sz="4800" b="0" i="0">
                <a:latin typeface="Calibri Light" panose="020F0302020204030204" pitchFamily="34" charset="0"/>
                <a:cs typeface="Calibri Light" panose="020F0302020204030204" pitchFamily="34" charset="0"/>
              </a:defRPr>
            </a:lvl1pPr>
          </a:lstStyle>
          <a:p>
            <a:r>
              <a:rPr lang="en-US" dirty="0"/>
              <a:t>Click to edit Master title style</a:t>
            </a:r>
          </a:p>
        </p:txBody>
      </p:sp>
      <p:sp>
        <p:nvSpPr>
          <p:cNvPr id="14" name="Freeform 13">
            <a:extLst>
              <a:ext uri="{FF2B5EF4-FFF2-40B4-BE49-F238E27FC236}">
                <a16:creationId xmlns:a16="http://schemas.microsoft.com/office/drawing/2014/main" id="{DDD87379-7808-678A-A1FA-BB883B80FF87}"/>
              </a:ext>
            </a:extLst>
          </p:cNvPr>
          <p:cNvSpPr/>
          <p:nvPr userDrawn="1"/>
        </p:nvSpPr>
        <p:spPr>
          <a:xfrm>
            <a:off x="12646898" y="-210192"/>
            <a:ext cx="7315200" cy="2477783"/>
          </a:xfrm>
          <a:custGeom>
            <a:avLst/>
            <a:gdLst/>
            <a:ahLst/>
            <a:cxnLst/>
            <a:rect l="l" t="t" r="r" b="b"/>
            <a:pathLst>
              <a:path w="7315200" h="2477783">
                <a:moveTo>
                  <a:pt x="0" y="0"/>
                </a:moveTo>
                <a:lnTo>
                  <a:pt x="7315200" y="0"/>
                </a:lnTo>
                <a:lnTo>
                  <a:pt x="7315200" y="2477784"/>
                </a:lnTo>
                <a:lnTo>
                  <a:pt x="0" y="24777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5" name="Freeform 16">
            <a:extLst>
              <a:ext uri="{FF2B5EF4-FFF2-40B4-BE49-F238E27FC236}">
                <a16:creationId xmlns:a16="http://schemas.microsoft.com/office/drawing/2014/main" id="{2F001114-B8DC-0815-BF65-517680BE2EDD}"/>
              </a:ext>
            </a:extLst>
          </p:cNvPr>
          <p:cNvSpPr/>
          <p:nvPr userDrawn="1"/>
        </p:nvSpPr>
        <p:spPr>
          <a:xfrm>
            <a:off x="11811000" y="8496300"/>
            <a:ext cx="7315200" cy="2477783"/>
          </a:xfrm>
          <a:custGeom>
            <a:avLst/>
            <a:gdLst/>
            <a:ahLst/>
            <a:cxnLst/>
            <a:rect l="l" t="t" r="r" b="b"/>
            <a:pathLst>
              <a:path w="7315200" h="2477783">
                <a:moveTo>
                  <a:pt x="0" y="0"/>
                </a:moveTo>
                <a:lnTo>
                  <a:pt x="7315200" y="0"/>
                </a:lnTo>
                <a:lnTo>
                  <a:pt x="7315200" y="2477783"/>
                </a:lnTo>
                <a:lnTo>
                  <a:pt x="0" y="24777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pic>
        <p:nvPicPr>
          <p:cNvPr id="2" name="Picture 1">
            <a:extLst>
              <a:ext uri="{FF2B5EF4-FFF2-40B4-BE49-F238E27FC236}">
                <a16:creationId xmlns:a16="http://schemas.microsoft.com/office/drawing/2014/main" id="{5A1BB121-B4D3-E05E-CD97-A4FA3031687C}"/>
              </a:ext>
            </a:extLst>
          </p:cNvPr>
          <p:cNvPicPr>
            <a:picLocks noChangeAspect="1"/>
          </p:cNvPicPr>
          <p:nvPr userDrawn="1"/>
        </p:nvPicPr>
        <p:blipFill>
          <a:blip r:embed="rId4">
            <a:duotone>
              <a:schemeClr val="accent5">
                <a:shade val="45000"/>
                <a:satMod val="135000"/>
              </a:schemeClr>
              <a:prstClr val="white"/>
            </a:duotone>
          </a:blip>
          <a:stretch>
            <a:fillRect/>
          </a:stretch>
        </p:blipFill>
        <p:spPr>
          <a:xfrm>
            <a:off x="1051142" y="1664547"/>
            <a:ext cx="2928403" cy="508947"/>
          </a:xfrm>
          <a:prstGeom prst="rect">
            <a:avLst/>
          </a:prstGeom>
        </p:spPr>
      </p:pic>
    </p:spTree>
    <p:extLst>
      <p:ext uri="{BB962C8B-B14F-4D97-AF65-F5344CB8AC3E}">
        <p14:creationId xmlns:p14="http://schemas.microsoft.com/office/powerpoint/2010/main" val="921670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dividual task">
    <p:bg>
      <p:bgPr>
        <a:solidFill>
          <a:srgbClr val="FF93AC"/>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B524A-C7AF-BD15-E732-E8CF6A9E0E70}"/>
              </a:ext>
            </a:extLst>
          </p:cNvPr>
          <p:cNvSpPr/>
          <p:nvPr userDrawn="1"/>
        </p:nvSpPr>
        <p:spPr>
          <a:xfrm>
            <a:off x="212942" y="179386"/>
            <a:ext cx="17846458" cy="9898051"/>
          </a:xfrm>
          <a:prstGeom prst="rect">
            <a:avLst/>
          </a:prstGeom>
          <a:solidFill>
            <a:srgbClr val="FB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AutoShape 4">
            <a:extLst>
              <a:ext uri="{FF2B5EF4-FFF2-40B4-BE49-F238E27FC236}">
                <a16:creationId xmlns:a16="http://schemas.microsoft.com/office/drawing/2014/main" id="{74D615A3-55DE-3A94-192E-24AA559E30FB}"/>
              </a:ext>
            </a:extLst>
          </p:cNvPr>
          <p:cNvSpPr/>
          <p:nvPr userDrawn="1"/>
        </p:nvSpPr>
        <p:spPr>
          <a:xfrm>
            <a:off x="0" y="1485900"/>
            <a:ext cx="7105264" cy="19050"/>
          </a:xfrm>
          <a:prstGeom prst="line">
            <a:avLst/>
          </a:prstGeom>
          <a:ln w="114300" cap="flat">
            <a:solidFill>
              <a:srgbClr val="9FC3D0"/>
            </a:solidFill>
            <a:prstDash val="solid"/>
            <a:headEnd type="none" w="sm" len="sm"/>
            <a:tailEnd type="none" w="sm" len="sm"/>
          </a:ln>
        </p:spPr>
        <p:txBody>
          <a:bodyPr/>
          <a:lstStyle/>
          <a:p>
            <a:endParaRPr lang="en-GB"/>
          </a:p>
        </p:txBody>
      </p:sp>
      <p:sp>
        <p:nvSpPr>
          <p:cNvPr id="8" name="AutoShape 6">
            <a:extLst>
              <a:ext uri="{FF2B5EF4-FFF2-40B4-BE49-F238E27FC236}">
                <a16:creationId xmlns:a16="http://schemas.microsoft.com/office/drawing/2014/main" id="{A8DE5B39-6070-6973-5939-9DAB745A9411}"/>
              </a:ext>
            </a:extLst>
          </p:cNvPr>
          <p:cNvSpPr/>
          <p:nvPr userDrawn="1"/>
        </p:nvSpPr>
        <p:spPr>
          <a:xfrm>
            <a:off x="11690768" y="1485900"/>
            <a:ext cx="6561373" cy="0"/>
          </a:xfrm>
          <a:prstGeom prst="line">
            <a:avLst/>
          </a:prstGeom>
          <a:ln w="114300" cap="flat">
            <a:solidFill>
              <a:srgbClr val="9FC3D0"/>
            </a:solidFill>
            <a:prstDash val="solid"/>
            <a:headEnd type="none" w="sm" len="sm"/>
            <a:tailEnd type="none" w="sm" len="sm"/>
          </a:ln>
        </p:spPr>
        <p:txBody>
          <a:bodyPr/>
          <a:lstStyle/>
          <a:p>
            <a:endParaRPr lang="en-GB"/>
          </a:p>
        </p:txBody>
      </p:sp>
      <p:sp>
        <p:nvSpPr>
          <p:cNvPr id="10" name="Content Placeholder 9">
            <a:extLst>
              <a:ext uri="{FF2B5EF4-FFF2-40B4-BE49-F238E27FC236}">
                <a16:creationId xmlns:a16="http://schemas.microsoft.com/office/drawing/2014/main" id="{8CF10154-831A-C3E0-0F9D-AC385A31534D}"/>
              </a:ext>
            </a:extLst>
          </p:cNvPr>
          <p:cNvSpPr>
            <a:spLocks noGrp="1"/>
          </p:cNvSpPr>
          <p:nvPr>
            <p:ph sz="quarter" idx="13"/>
          </p:nvPr>
        </p:nvSpPr>
        <p:spPr>
          <a:xfrm>
            <a:off x="1066800" y="2267591"/>
            <a:ext cx="15697200" cy="6915150"/>
          </a:xfrm>
          <a:noFill/>
          <a:ln>
            <a:solidFill>
              <a:srgbClr val="F6B2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1" name="Title 1">
            <a:extLst>
              <a:ext uri="{FF2B5EF4-FFF2-40B4-BE49-F238E27FC236}">
                <a16:creationId xmlns:a16="http://schemas.microsoft.com/office/drawing/2014/main" id="{8BA88324-C251-E444-8085-C79A27FE0C5F}"/>
              </a:ext>
            </a:extLst>
          </p:cNvPr>
          <p:cNvSpPr>
            <a:spLocks noGrp="1"/>
          </p:cNvSpPr>
          <p:nvPr>
            <p:ph type="ctrTitle"/>
          </p:nvPr>
        </p:nvSpPr>
        <p:spPr>
          <a:xfrm>
            <a:off x="2176579" y="34925"/>
            <a:ext cx="13919184" cy="1470025"/>
          </a:xfrm>
          <a:noFill/>
          <a:ln>
            <a:noFill/>
          </a:ln>
        </p:spPr>
        <p:txBody>
          <a:bodyPr>
            <a:normAutofit/>
          </a:bodyPr>
          <a:lstStyle>
            <a:lvl1pPr>
              <a:defRPr sz="4800" b="0" i="0">
                <a:latin typeface="Calibri Light" panose="020F0302020204030204" pitchFamily="34" charset="0"/>
                <a:cs typeface="Calibri Light" panose="020F0302020204030204" pitchFamily="34" charset="0"/>
              </a:defRPr>
            </a:lvl1pPr>
          </a:lstStyle>
          <a:p>
            <a:r>
              <a:rPr lang="en-US" dirty="0"/>
              <a:t>Click to edit Master title style</a:t>
            </a:r>
          </a:p>
        </p:txBody>
      </p:sp>
      <p:sp>
        <p:nvSpPr>
          <p:cNvPr id="14" name="Freeform 13">
            <a:extLst>
              <a:ext uri="{FF2B5EF4-FFF2-40B4-BE49-F238E27FC236}">
                <a16:creationId xmlns:a16="http://schemas.microsoft.com/office/drawing/2014/main" id="{DDD87379-7808-678A-A1FA-BB883B80FF87}"/>
              </a:ext>
            </a:extLst>
          </p:cNvPr>
          <p:cNvSpPr/>
          <p:nvPr userDrawn="1"/>
        </p:nvSpPr>
        <p:spPr>
          <a:xfrm>
            <a:off x="12646898" y="-210192"/>
            <a:ext cx="7315200" cy="2477783"/>
          </a:xfrm>
          <a:custGeom>
            <a:avLst/>
            <a:gdLst/>
            <a:ahLst/>
            <a:cxnLst/>
            <a:rect l="l" t="t" r="r" b="b"/>
            <a:pathLst>
              <a:path w="7315200" h="2477783">
                <a:moveTo>
                  <a:pt x="0" y="0"/>
                </a:moveTo>
                <a:lnTo>
                  <a:pt x="7315200" y="0"/>
                </a:lnTo>
                <a:lnTo>
                  <a:pt x="7315200" y="2477784"/>
                </a:lnTo>
                <a:lnTo>
                  <a:pt x="0" y="24777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5" name="Freeform 16">
            <a:extLst>
              <a:ext uri="{FF2B5EF4-FFF2-40B4-BE49-F238E27FC236}">
                <a16:creationId xmlns:a16="http://schemas.microsoft.com/office/drawing/2014/main" id="{2F001114-B8DC-0815-BF65-517680BE2EDD}"/>
              </a:ext>
            </a:extLst>
          </p:cNvPr>
          <p:cNvSpPr/>
          <p:nvPr userDrawn="1"/>
        </p:nvSpPr>
        <p:spPr>
          <a:xfrm>
            <a:off x="11811000" y="8496300"/>
            <a:ext cx="7315200" cy="2477783"/>
          </a:xfrm>
          <a:custGeom>
            <a:avLst/>
            <a:gdLst/>
            <a:ahLst/>
            <a:cxnLst/>
            <a:rect l="l" t="t" r="r" b="b"/>
            <a:pathLst>
              <a:path w="7315200" h="2477783">
                <a:moveTo>
                  <a:pt x="0" y="0"/>
                </a:moveTo>
                <a:lnTo>
                  <a:pt x="7315200" y="0"/>
                </a:lnTo>
                <a:lnTo>
                  <a:pt x="7315200" y="2477783"/>
                </a:lnTo>
                <a:lnTo>
                  <a:pt x="0" y="24777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pic>
        <p:nvPicPr>
          <p:cNvPr id="3" name="Picture 2">
            <a:extLst>
              <a:ext uri="{FF2B5EF4-FFF2-40B4-BE49-F238E27FC236}">
                <a16:creationId xmlns:a16="http://schemas.microsoft.com/office/drawing/2014/main" id="{3541EECD-C59F-3E1A-AF81-3D22408812F9}"/>
              </a:ext>
            </a:extLst>
          </p:cNvPr>
          <p:cNvPicPr>
            <a:picLocks noChangeAspect="1"/>
          </p:cNvPicPr>
          <p:nvPr userDrawn="1"/>
        </p:nvPicPr>
        <p:blipFill>
          <a:blip r:embed="rId4">
            <a:duotone>
              <a:schemeClr val="accent5">
                <a:shade val="45000"/>
                <a:satMod val="135000"/>
              </a:schemeClr>
              <a:prstClr val="white"/>
            </a:duotone>
          </a:blip>
          <a:stretch>
            <a:fillRect/>
          </a:stretch>
        </p:blipFill>
        <p:spPr>
          <a:xfrm>
            <a:off x="1054146" y="1569694"/>
            <a:ext cx="4586957" cy="671514"/>
          </a:xfrm>
          <a:prstGeom prst="rect">
            <a:avLst/>
          </a:prstGeom>
        </p:spPr>
      </p:pic>
    </p:spTree>
    <p:extLst>
      <p:ext uri="{BB962C8B-B14F-4D97-AF65-F5344CB8AC3E}">
        <p14:creationId xmlns:p14="http://schemas.microsoft.com/office/powerpoint/2010/main" val="8742812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redictions">
    <p:bg>
      <p:bgPr>
        <a:solidFill>
          <a:srgbClr val="FF93AC"/>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B524A-C7AF-BD15-E732-E8CF6A9E0E70}"/>
              </a:ext>
            </a:extLst>
          </p:cNvPr>
          <p:cNvSpPr/>
          <p:nvPr userDrawn="1"/>
        </p:nvSpPr>
        <p:spPr>
          <a:xfrm>
            <a:off x="212942" y="179386"/>
            <a:ext cx="17846458" cy="9898051"/>
          </a:xfrm>
          <a:prstGeom prst="rect">
            <a:avLst/>
          </a:prstGeom>
          <a:solidFill>
            <a:srgbClr val="FB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AutoShape 4">
            <a:extLst>
              <a:ext uri="{FF2B5EF4-FFF2-40B4-BE49-F238E27FC236}">
                <a16:creationId xmlns:a16="http://schemas.microsoft.com/office/drawing/2014/main" id="{74D615A3-55DE-3A94-192E-24AA559E30FB}"/>
              </a:ext>
            </a:extLst>
          </p:cNvPr>
          <p:cNvSpPr/>
          <p:nvPr userDrawn="1"/>
        </p:nvSpPr>
        <p:spPr>
          <a:xfrm>
            <a:off x="0" y="1485900"/>
            <a:ext cx="7105264" cy="19050"/>
          </a:xfrm>
          <a:prstGeom prst="line">
            <a:avLst/>
          </a:prstGeom>
          <a:ln w="114300" cap="flat">
            <a:solidFill>
              <a:srgbClr val="9FC3D0"/>
            </a:solidFill>
            <a:prstDash val="solid"/>
            <a:headEnd type="none" w="sm" len="sm"/>
            <a:tailEnd type="none" w="sm" len="sm"/>
          </a:ln>
        </p:spPr>
        <p:txBody>
          <a:bodyPr/>
          <a:lstStyle/>
          <a:p>
            <a:endParaRPr lang="en-GB"/>
          </a:p>
        </p:txBody>
      </p:sp>
      <p:sp>
        <p:nvSpPr>
          <p:cNvPr id="8" name="AutoShape 6">
            <a:extLst>
              <a:ext uri="{FF2B5EF4-FFF2-40B4-BE49-F238E27FC236}">
                <a16:creationId xmlns:a16="http://schemas.microsoft.com/office/drawing/2014/main" id="{A8DE5B39-6070-6973-5939-9DAB745A9411}"/>
              </a:ext>
            </a:extLst>
          </p:cNvPr>
          <p:cNvSpPr/>
          <p:nvPr userDrawn="1"/>
        </p:nvSpPr>
        <p:spPr>
          <a:xfrm>
            <a:off x="11690768" y="1485900"/>
            <a:ext cx="6561373" cy="0"/>
          </a:xfrm>
          <a:prstGeom prst="line">
            <a:avLst/>
          </a:prstGeom>
          <a:ln w="114300" cap="flat">
            <a:solidFill>
              <a:srgbClr val="9FC3D0"/>
            </a:solidFill>
            <a:prstDash val="solid"/>
            <a:headEnd type="none" w="sm" len="sm"/>
            <a:tailEnd type="none" w="sm" len="sm"/>
          </a:ln>
        </p:spPr>
        <p:txBody>
          <a:bodyPr/>
          <a:lstStyle/>
          <a:p>
            <a:endParaRPr lang="en-GB"/>
          </a:p>
        </p:txBody>
      </p:sp>
      <p:sp>
        <p:nvSpPr>
          <p:cNvPr id="10" name="Content Placeholder 9">
            <a:extLst>
              <a:ext uri="{FF2B5EF4-FFF2-40B4-BE49-F238E27FC236}">
                <a16:creationId xmlns:a16="http://schemas.microsoft.com/office/drawing/2014/main" id="{8CF10154-831A-C3E0-0F9D-AC385A31534D}"/>
              </a:ext>
            </a:extLst>
          </p:cNvPr>
          <p:cNvSpPr>
            <a:spLocks noGrp="1"/>
          </p:cNvSpPr>
          <p:nvPr>
            <p:ph sz="quarter" idx="13"/>
          </p:nvPr>
        </p:nvSpPr>
        <p:spPr>
          <a:xfrm>
            <a:off x="1066800" y="1889312"/>
            <a:ext cx="15697200" cy="6915150"/>
          </a:xfrm>
          <a:noFill/>
          <a:ln>
            <a:solidFill>
              <a:srgbClr val="F6B2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1" name="Title 1">
            <a:extLst>
              <a:ext uri="{FF2B5EF4-FFF2-40B4-BE49-F238E27FC236}">
                <a16:creationId xmlns:a16="http://schemas.microsoft.com/office/drawing/2014/main" id="{8BA88324-C251-E444-8085-C79A27FE0C5F}"/>
              </a:ext>
            </a:extLst>
          </p:cNvPr>
          <p:cNvSpPr>
            <a:spLocks noGrp="1"/>
          </p:cNvSpPr>
          <p:nvPr>
            <p:ph type="ctrTitle"/>
          </p:nvPr>
        </p:nvSpPr>
        <p:spPr>
          <a:xfrm>
            <a:off x="2176579" y="34925"/>
            <a:ext cx="13919184" cy="1470025"/>
          </a:xfrm>
          <a:noFill/>
          <a:ln>
            <a:noFill/>
          </a:ln>
        </p:spPr>
        <p:txBody>
          <a:bodyPr>
            <a:normAutofit/>
          </a:bodyPr>
          <a:lstStyle>
            <a:lvl1pPr>
              <a:defRPr sz="4800" b="0" i="0">
                <a:latin typeface="Calibri Light" panose="020F0302020204030204" pitchFamily="34" charset="0"/>
                <a:cs typeface="Calibri Light" panose="020F0302020204030204" pitchFamily="34" charset="0"/>
              </a:defRPr>
            </a:lvl1pPr>
          </a:lstStyle>
          <a:p>
            <a:r>
              <a:rPr lang="en-US" dirty="0"/>
              <a:t>Click to edit Master title style</a:t>
            </a:r>
          </a:p>
        </p:txBody>
      </p:sp>
      <p:sp>
        <p:nvSpPr>
          <p:cNvPr id="14" name="Freeform 13">
            <a:extLst>
              <a:ext uri="{FF2B5EF4-FFF2-40B4-BE49-F238E27FC236}">
                <a16:creationId xmlns:a16="http://schemas.microsoft.com/office/drawing/2014/main" id="{DDD87379-7808-678A-A1FA-BB883B80FF87}"/>
              </a:ext>
            </a:extLst>
          </p:cNvPr>
          <p:cNvSpPr/>
          <p:nvPr userDrawn="1"/>
        </p:nvSpPr>
        <p:spPr>
          <a:xfrm>
            <a:off x="12646898" y="-210192"/>
            <a:ext cx="7315200" cy="2477783"/>
          </a:xfrm>
          <a:custGeom>
            <a:avLst/>
            <a:gdLst/>
            <a:ahLst/>
            <a:cxnLst/>
            <a:rect l="l" t="t" r="r" b="b"/>
            <a:pathLst>
              <a:path w="7315200" h="2477783">
                <a:moveTo>
                  <a:pt x="0" y="0"/>
                </a:moveTo>
                <a:lnTo>
                  <a:pt x="7315200" y="0"/>
                </a:lnTo>
                <a:lnTo>
                  <a:pt x="7315200" y="2477784"/>
                </a:lnTo>
                <a:lnTo>
                  <a:pt x="0" y="24777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5" name="Freeform 16">
            <a:extLst>
              <a:ext uri="{FF2B5EF4-FFF2-40B4-BE49-F238E27FC236}">
                <a16:creationId xmlns:a16="http://schemas.microsoft.com/office/drawing/2014/main" id="{2F001114-B8DC-0815-BF65-517680BE2EDD}"/>
              </a:ext>
            </a:extLst>
          </p:cNvPr>
          <p:cNvSpPr/>
          <p:nvPr userDrawn="1"/>
        </p:nvSpPr>
        <p:spPr>
          <a:xfrm>
            <a:off x="11811000" y="8496300"/>
            <a:ext cx="7315200" cy="2477783"/>
          </a:xfrm>
          <a:custGeom>
            <a:avLst/>
            <a:gdLst/>
            <a:ahLst/>
            <a:cxnLst/>
            <a:rect l="l" t="t" r="r" b="b"/>
            <a:pathLst>
              <a:path w="7315200" h="2477783">
                <a:moveTo>
                  <a:pt x="0" y="0"/>
                </a:moveTo>
                <a:lnTo>
                  <a:pt x="7315200" y="0"/>
                </a:lnTo>
                <a:lnTo>
                  <a:pt x="7315200" y="2477783"/>
                </a:lnTo>
                <a:lnTo>
                  <a:pt x="0" y="24777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pic>
        <p:nvPicPr>
          <p:cNvPr id="2" name="Picture 1">
            <a:extLst>
              <a:ext uri="{FF2B5EF4-FFF2-40B4-BE49-F238E27FC236}">
                <a16:creationId xmlns:a16="http://schemas.microsoft.com/office/drawing/2014/main" id="{90D0DA4C-3C5D-1488-68A0-7556F3E3292D}"/>
              </a:ext>
            </a:extLst>
          </p:cNvPr>
          <p:cNvPicPr>
            <a:picLocks noChangeAspect="1"/>
          </p:cNvPicPr>
          <p:nvPr userDrawn="1"/>
        </p:nvPicPr>
        <p:blipFill>
          <a:blip r:embed="rId4">
            <a:extLst>
              <a:ext uri="{BEBA8EAE-BF5A-486C-A8C5-ECC9F3942E4B}">
                <a14:imgProps xmlns:a14="http://schemas.microsoft.com/office/drawing/2010/main">
                  <a14:imgLayer r:embed="rId5">
                    <a14:imgEffect>
                      <a14:backgroundRemoval t="10000" b="90000" l="10000" r="90000">
                        <a14:foregroundMark x1="48711" y1="14877" x2="48711" y2="14877"/>
                        <a14:foregroundMark x1="66619" y1="22086" x2="66619" y2="22086"/>
                        <a14:foregroundMark x1="74499" y1="45092" x2="74499" y2="45092"/>
                        <a14:foregroundMark x1="48138" y1="48006" x2="48138" y2="48006"/>
                        <a14:foregroundMark x1="22923" y1="57822" x2="22923" y2="57822"/>
                        <a14:foregroundMark x1="21347" y1="45706" x2="21347" y2="45706"/>
                        <a14:foregroundMark x1="28940" y1="24387" x2="28940" y2="24387"/>
                        <a14:foregroundMark x1="48424" y1="12577" x2="48424" y2="12577"/>
                        <a14:foregroundMark x1="27077" y1="68558" x2="27077" y2="68558"/>
                        <a14:foregroundMark x1="67765" y1="66871" x2="67765" y2="66871"/>
                        <a14:foregroundMark x1="66905" y1="64571" x2="66905" y2="64571"/>
                        <a14:foregroundMark x1="73496" y1="57209" x2="73496" y2="57209"/>
                        <a14:foregroundMark x1="74785" y1="56748" x2="74785" y2="56748"/>
                        <a14:foregroundMark x1="69628" y1="55215" x2="69628" y2="55215"/>
                        <a14:foregroundMark x1="70487" y1="53834" x2="70487" y2="53834"/>
                        <a14:foregroundMark x1="74212" y1="34663" x2="74212" y2="34663"/>
                        <a14:foregroundMark x1="69914" y1="36350" x2="69914" y2="36350"/>
                        <a14:foregroundMark x1="58453" y1="18098" x2="58453" y2="18098"/>
                        <a14:foregroundMark x1="59026" y1="19479" x2="59026" y2="19479"/>
                        <a14:foregroundMark x1="59026" y1="18865" x2="59026" y2="18865"/>
                        <a14:foregroundMark x1="57450" y1="22699" x2="57450" y2="22699"/>
                        <a14:foregroundMark x1="69914" y1="36350" x2="69914" y2="36350"/>
                        <a14:foregroundMark x1="69914" y1="36350" x2="69914" y2="36350"/>
                        <a14:foregroundMark x1="70201" y1="36043" x2="70201" y2="36043"/>
                        <a14:foregroundMark x1="39828" y1="22393" x2="39828" y2="22393"/>
                        <a14:foregroundMark x1="38109" y1="18865" x2="38109" y2="18865"/>
                        <a14:foregroundMark x1="26791" y1="36350" x2="26791" y2="36350"/>
                        <a14:foregroundMark x1="27507" y1="36043" x2="27507" y2="36043"/>
                        <a14:foregroundMark x1="22923" y1="34049" x2="22923" y2="34049"/>
                        <a14:foregroundMark x1="23496" y1="34356" x2="23496" y2="34356"/>
                        <a14:foregroundMark x1="15903" y1="57209" x2="15903" y2="57209"/>
                        <a14:backgroundMark x1="22350" y1="57515" x2="22350" y2="57515"/>
                      </a14:backgroundRemoval>
                    </a14:imgEffect>
                  </a14:imgLayer>
                </a14:imgProps>
              </a:ext>
            </a:extLst>
          </a:blip>
          <a:stretch>
            <a:fillRect/>
          </a:stretch>
        </p:blipFill>
        <p:spPr>
          <a:xfrm>
            <a:off x="506187" y="69795"/>
            <a:ext cx="1228994" cy="1148000"/>
          </a:xfrm>
          <a:prstGeom prst="rect">
            <a:avLst/>
          </a:prstGeom>
        </p:spPr>
      </p:pic>
      <p:pic>
        <p:nvPicPr>
          <p:cNvPr id="3" name="Picture 2">
            <a:extLst>
              <a:ext uri="{FF2B5EF4-FFF2-40B4-BE49-F238E27FC236}">
                <a16:creationId xmlns:a16="http://schemas.microsoft.com/office/drawing/2014/main" id="{85C0F8F3-A2E8-7BE9-B9C3-94BDB6A06723}"/>
              </a:ext>
            </a:extLst>
          </p:cNvPr>
          <p:cNvPicPr>
            <a:picLocks noChangeAspect="1"/>
          </p:cNvPicPr>
          <p:nvPr userDrawn="1"/>
        </p:nvPicPr>
        <p:blipFill>
          <a:blip r:embed="rId6"/>
          <a:srcRect l="39439" b="-9896"/>
          <a:stretch/>
        </p:blipFill>
        <p:spPr>
          <a:xfrm>
            <a:off x="244829" y="1172644"/>
            <a:ext cx="1649972" cy="358408"/>
          </a:xfrm>
          <a:prstGeom prst="rect">
            <a:avLst/>
          </a:prstGeom>
        </p:spPr>
      </p:pic>
      <p:pic>
        <p:nvPicPr>
          <p:cNvPr id="4" name="Picture 3">
            <a:extLst>
              <a:ext uri="{FF2B5EF4-FFF2-40B4-BE49-F238E27FC236}">
                <a16:creationId xmlns:a16="http://schemas.microsoft.com/office/drawing/2014/main" id="{102ABA0D-1139-B891-0C77-D68A025341A0}"/>
              </a:ext>
            </a:extLst>
          </p:cNvPr>
          <p:cNvPicPr>
            <a:picLocks noChangeAspect="1"/>
          </p:cNvPicPr>
          <p:nvPr userDrawn="1"/>
        </p:nvPicPr>
        <p:blipFill>
          <a:blip r:embed="rId6"/>
          <a:srcRect t="-1" r="59347" b="-14047"/>
          <a:stretch/>
        </p:blipFill>
        <p:spPr>
          <a:xfrm>
            <a:off x="641421" y="938130"/>
            <a:ext cx="936716" cy="314564"/>
          </a:xfrm>
          <a:prstGeom prst="rect">
            <a:avLst/>
          </a:prstGeom>
        </p:spPr>
      </p:pic>
    </p:spTree>
    <p:extLst>
      <p:ext uri="{BB962C8B-B14F-4D97-AF65-F5344CB8AC3E}">
        <p14:creationId xmlns:p14="http://schemas.microsoft.com/office/powerpoint/2010/main" val="15454871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eckpoint">
    <p:bg>
      <p:bgPr>
        <a:solidFill>
          <a:srgbClr val="FF93AC"/>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B524A-C7AF-BD15-E732-E8CF6A9E0E70}"/>
              </a:ext>
            </a:extLst>
          </p:cNvPr>
          <p:cNvSpPr/>
          <p:nvPr userDrawn="1"/>
        </p:nvSpPr>
        <p:spPr>
          <a:xfrm>
            <a:off x="212942" y="179386"/>
            <a:ext cx="17846458" cy="9898051"/>
          </a:xfrm>
          <a:prstGeom prst="rect">
            <a:avLst/>
          </a:prstGeom>
          <a:solidFill>
            <a:srgbClr val="FB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AutoShape 4">
            <a:extLst>
              <a:ext uri="{FF2B5EF4-FFF2-40B4-BE49-F238E27FC236}">
                <a16:creationId xmlns:a16="http://schemas.microsoft.com/office/drawing/2014/main" id="{74D615A3-55DE-3A94-192E-24AA559E30FB}"/>
              </a:ext>
            </a:extLst>
          </p:cNvPr>
          <p:cNvSpPr/>
          <p:nvPr userDrawn="1"/>
        </p:nvSpPr>
        <p:spPr>
          <a:xfrm>
            <a:off x="0" y="1485900"/>
            <a:ext cx="7105264" cy="19050"/>
          </a:xfrm>
          <a:prstGeom prst="line">
            <a:avLst/>
          </a:prstGeom>
          <a:ln w="114300" cap="flat">
            <a:solidFill>
              <a:srgbClr val="9FC3D0"/>
            </a:solidFill>
            <a:prstDash val="solid"/>
            <a:headEnd type="none" w="sm" len="sm"/>
            <a:tailEnd type="none" w="sm" len="sm"/>
          </a:ln>
        </p:spPr>
        <p:txBody>
          <a:bodyPr/>
          <a:lstStyle/>
          <a:p>
            <a:endParaRPr lang="en-GB"/>
          </a:p>
        </p:txBody>
      </p:sp>
      <p:sp>
        <p:nvSpPr>
          <p:cNvPr id="8" name="AutoShape 6">
            <a:extLst>
              <a:ext uri="{FF2B5EF4-FFF2-40B4-BE49-F238E27FC236}">
                <a16:creationId xmlns:a16="http://schemas.microsoft.com/office/drawing/2014/main" id="{A8DE5B39-6070-6973-5939-9DAB745A9411}"/>
              </a:ext>
            </a:extLst>
          </p:cNvPr>
          <p:cNvSpPr/>
          <p:nvPr userDrawn="1"/>
        </p:nvSpPr>
        <p:spPr>
          <a:xfrm>
            <a:off x="11690768" y="1485900"/>
            <a:ext cx="6561373" cy="0"/>
          </a:xfrm>
          <a:prstGeom prst="line">
            <a:avLst/>
          </a:prstGeom>
          <a:ln w="114300" cap="flat">
            <a:solidFill>
              <a:srgbClr val="9FC3D0"/>
            </a:solidFill>
            <a:prstDash val="solid"/>
            <a:headEnd type="none" w="sm" len="sm"/>
            <a:tailEnd type="none" w="sm" len="sm"/>
          </a:ln>
        </p:spPr>
        <p:txBody>
          <a:bodyPr/>
          <a:lstStyle/>
          <a:p>
            <a:endParaRPr lang="en-GB"/>
          </a:p>
        </p:txBody>
      </p:sp>
      <p:sp>
        <p:nvSpPr>
          <p:cNvPr id="10" name="Content Placeholder 9">
            <a:extLst>
              <a:ext uri="{FF2B5EF4-FFF2-40B4-BE49-F238E27FC236}">
                <a16:creationId xmlns:a16="http://schemas.microsoft.com/office/drawing/2014/main" id="{8CF10154-831A-C3E0-0F9D-AC385A31534D}"/>
              </a:ext>
            </a:extLst>
          </p:cNvPr>
          <p:cNvSpPr>
            <a:spLocks noGrp="1"/>
          </p:cNvSpPr>
          <p:nvPr>
            <p:ph sz="quarter" idx="13"/>
          </p:nvPr>
        </p:nvSpPr>
        <p:spPr>
          <a:xfrm>
            <a:off x="1066800" y="1889312"/>
            <a:ext cx="15697200" cy="6915150"/>
          </a:xfrm>
          <a:noFill/>
          <a:ln>
            <a:solidFill>
              <a:srgbClr val="F6B2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1" name="Title 1">
            <a:extLst>
              <a:ext uri="{FF2B5EF4-FFF2-40B4-BE49-F238E27FC236}">
                <a16:creationId xmlns:a16="http://schemas.microsoft.com/office/drawing/2014/main" id="{8BA88324-C251-E444-8085-C79A27FE0C5F}"/>
              </a:ext>
            </a:extLst>
          </p:cNvPr>
          <p:cNvSpPr>
            <a:spLocks noGrp="1"/>
          </p:cNvSpPr>
          <p:nvPr>
            <p:ph type="ctrTitle"/>
          </p:nvPr>
        </p:nvSpPr>
        <p:spPr>
          <a:xfrm>
            <a:off x="2295040" y="55758"/>
            <a:ext cx="13697920" cy="1470025"/>
          </a:xfrm>
          <a:noFill/>
          <a:ln>
            <a:noFill/>
          </a:ln>
        </p:spPr>
        <p:txBody>
          <a:bodyPr>
            <a:normAutofit/>
          </a:bodyPr>
          <a:lstStyle>
            <a:lvl1pPr>
              <a:defRPr sz="4800" b="0" i="0">
                <a:latin typeface="Calibri Light" panose="020F0302020204030204" pitchFamily="34" charset="0"/>
                <a:cs typeface="Calibri Light" panose="020F0302020204030204" pitchFamily="34" charset="0"/>
              </a:defRPr>
            </a:lvl1pPr>
          </a:lstStyle>
          <a:p>
            <a:r>
              <a:rPr lang="en-US" dirty="0"/>
              <a:t>Click to edit Master title style</a:t>
            </a:r>
          </a:p>
        </p:txBody>
      </p:sp>
      <p:sp>
        <p:nvSpPr>
          <p:cNvPr id="14" name="Freeform 13">
            <a:extLst>
              <a:ext uri="{FF2B5EF4-FFF2-40B4-BE49-F238E27FC236}">
                <a16:creationId xmlns:a16="http://schemas.microsoft.com/office/drawing/2014/main" id="{DDD87379-7808-678A-A1FA-BB883B80FF87}"/>
              </a:ext>
            </a:extLst>
          </p:cNvPr>
          <p:cNvSpPr/>
          <p:nvPr userDrawn="1"/>
        </p:nvSpPr>
        <p:spPr>
          <a:xfrm>
            <a:off x="12646898" y="-210192"/>
            <a:ext cx="7315200" cy="2477783"/>
          </a:xfrm>
          <a:custGeom>
            <a:avLst/>
            <a:gdLst/>
            <a:ahLst/>
            <a:cxnLst/>
            <a:rect l="l" t="t" r="r" b="b"/>
            <a:pathLst>
              <a:path w="7315200" h="2477783">
                <a:moveTo>
                  <a:pt x="0" y="0"/>
                </a:moveTo>
                <a:lnTo>
                  <a:pt x="7315200" y="0"/>
                </a:lnTo>
                <a:lnTo>
                  <a:pt x="7315200" y="2477784"/>
                </a:lnTo>
                <a:lnTo>
                  <a:pt x="0" y="24777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5" name="Freeform 16">
            <a:extLst>
              <a:ext uri="{FF2B5EF4-FFF2-40B4-BE49-F238E27FC236}">
                <a16:creationId xmlns:a16="http://schemas.microsoft.com/office/drawing/2014/main" id="{2F001114-B8DC-0815-BF65-517680BE2EDD}"/>
              </a:ext>
            </a:extLst>
          </p:cNvPr>
          <p:cNvSpPr/>
          <p:nvPr userDrawn="1"/>
        </p:nvSpPr>
        <p:spPr>
          <a:xfrm>
            <a:off x="11811000" y="8496300"/>
            <a:ext cx="7315200" cy="2477783"/>
          </a:xfrm>
          <a:custGeom>
            <a:avLst/>
            <a:gdLst/>
            <a:ahLst/>
            <a:cxnLst/>
            <a:rect l="l" t="t" r="r" b="b"/>
            <a:pathLst>
              <a:path w="7315200" h="2477783">
                <a:moveTo>
                  <a:pt x="0" y="0"/>
                </a:moveTo>
                <a:lnTo>
                  <a:pt x="7315200" y="0"/>
                </a:lnTo>
                <a:lnTo>
                  <a:pt x="7315200" y="2477783"/>
                </a:lnTo>
                <a:lnTo>
                  <a:pt x="0" y="24777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pic>
        <p:nvPicPr>
          <p:cNvPr id="2" name="Picture 1" descr="Text&#10;&#10;Description automatically generated">
            <a:extLst>
              <a:ext uri="{FF2B5EF4-FFF2-40B4-BE49-F238E27FC236}">
                <a16:creationId xmlns:a16="http://schemas.microsoft.com/office/drawing/2014/main" id="{E28E232A-B677-31C2-51CB-05D3312813C4}"/>
              </a:ext>
            </a:extLst>
          </p:cNvPr>
          <p:cNvPicPr>
            <a:picLocks noChangeAspect="1"/>
          </p:cNvPicPr>
          <p:nvPr userDrawn="1"/>
        </p:nvPicPr>
        <p:blipFill>
          <a:blip r:embed="rId4">
            <a:extLst>
              <a:ext uri="{BEBA8EAE-BF5A-486C-A8C5-ECC9F3942E4B}">
                <a14:imgProps xmlns:a14="http://schemas.microsoft.com/office/drawing/2010/main">
                  <a14:imgLayer r:embed="rId5">
                    <a14:imgEffect>
                      <a14:backgroundRemoval t="8272" b="94118" l="594" r="98132">
                        <a14:foregroundMark x1="7895" y1="47978" x2="1443" y2="48346"/>
                        <a14:foregroundMark x1="1443" y1="48346" x2="5178" y2="94485"/>
                        <a14:foregroundMark x1="5178" y1="94485" x2="18251" y2="88971"/>
                        <a14:foregroundMark x1="19949" y1="53860" x2="16299" y2="69118"/>
                        <a14:foregroundMark x1="16299" y1="69118" x2="10357" y2="74265"/>
                        <a14:foregroundMark x1="10357" y1="74265" x2="8574" y2="71140"/>
                        <a14:foregroundMark x1="764" y1="51103" x2="934" y2="50735"/>
                        <a14:foregroundMark x1="84041" y1="11029" x2="91426" y2="9007"/>
                        <a14:foregroundMark x1="91426" y1="9007" x2="95925" y2="20588"/>
                        <a14:foregroundMark x1="95925" y1="20588" x2="97793" y2="35110"/>
                        <a14:foregroundMark x1="97793" y1="35110" x2="97368" y2="49081"/>
                        <a14:foregroundMark x1="97368" y1="49081" x2="90068" y2="55699"/>
                        <a14:foregroundMark x1="90068" y1="55699" x2="89304" y2="55699"/>
                        <a14:foregroundMark x1="98132" y1="44669" x2="93718" y2="8272"/>
                        <a14:foregroundMark x1="90323" y1="37500" x2="88625" y2="20956"/>
                        <a14:foregroundMark x1="83616" y1="25551" x2="84126" y2="39706"/>
                        <a14:foregroundMark x1="84126" y1="39706" x2="84211" y2="40257"/>
                        <a14:foregroundMark x1="76655" y1="30515" x2="77674" y2="43382"/>
                        <a14:foregroundMark x1="75382" y1="40625" x2="75382" y2="40625"/>
                        <a14:foregroundMark x1="67742" y1="36029" x2="67742" y2="36029"/>
                        <a14:foregroundMark x1="57640" y1="43015" x2="57640" y2="43015"/>
                        <a14:foregroundMark x1="51952" y1="39338" x2="51952" y2="39338"/>
                        <a14:foregroundMark x1="42699" y1="43382" x2="42699" y2="43382"/>
                        <a14:foregroundMark x1="39304" y1="46140" x2="39304" y2="46140"/>
                        <a14:foregroundMark x1="31494" y1="48897" x2="31494" y2="48897"/>
                      </a14:backgroundRemoval>
                    </a14:imgEffect>
                  </a14:imgLayer>
                </a14:imgProps>
              </a:ext>
            </a:extLst>
          </a:blip>
          <a:stretch>
            <a:fillRect/>
          </a:stretch>
        </p:blipFill>
        <p:spPr>
          <a:xfrm rot="705345">
            <a:off x="170929" y="681981"/>
            <a:ext cx="2036041" cy="940243"/>
          </a:xfrm>
          <a:prstGeom prst="rect">
            <a:avLst/>
          </a:prstGeom>
        </p:spPr>
      </p:pic>
    </p:spTree>
    <p:extLst>
      <p:ext uri="{BB962C8B-B14F-4D97-AF65-F5344CB8AC3E}">
        <p14:creationId xmlns:p14="http://schemas.microsoft.com/office/powerpoint/2010/main" val="925346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Recap">
    <p:bg>
      <p:bgPr>
        <a:solidFill>
          <a:srgbClr val="FF93AC"/>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B524A-C7AF-BD15-E732-E8CF6A9E0E70}"/>
              </a:ext>
            </a:extLst>
          </p:cNvPr>
          <p:cNvSpPr/>
          <p:nvPr userDrawn="1"/>
        </p:nvSpPr>
        <p:spPr>
          <a:xfrm>
            <a:off x="212942" y="179386"/>
            <a:ext cx="17846458" cy="9898051"/>
          </a:xfrm>
          <a:prstGeom prst="rect">
            <a:avLst/>
          </a:prstGeom>
          <a:solidFill>
            <a:srgbClr val="FB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AutoShape 4">
            <a:extLst>
              <a:ext uri="{FF2B5EF4-FFF2-40B4-BE49-F238E27FC236}">
                <a16:creationId xmlns:a16="http://schemas.microsoft.com/office/drawing/2014/main" id="{74D615A3-55DE-3A94-192E-24AA559E30FB}"/>
              </a:ext>
            </a:extLst>
          </p:cNvPr>
          <p:cNvSpPr/>
          <p:nvPr userDrawn="1"/>
        </p:nvSpPr>
        <p:spPr>
          <a:xfrm>
            <a:off x="0" y="1485900"/>
            <a:ext cx="7105264" cy="19050"/>
          </a:xfrm>
          <a:prstGeom prst="line">
            <a:avLst/>
          </a:prstGeom>
          <a:ln w="114300" cap="flat">
            <a:solidFill>
              <a:srgbClr val="9FC3D0"/>
            </a:solidFill>
            <a:prstDash val="solid"/>
            <a:headEnd type="none" w="sm" len="sm"/>
            <a:tailEnd type="none" w="sm" len="sm"/>
          </a:ln>
        </p:spPr>
        <p:txBody>
          <a:bodyPr/>
          <a:lstStyle/>
          <a:p>
            <a:endParaRPr lang="en-GB"/>
          </a:p>
        </p:txBody>
      </p:sp>
      <p:sp>
        <p:nvSpPr>
          <p:cNvPr id="8" name="AutoShape 6">
            <a:extLst>
              <a:ext uri="{FF2B5EF4-FFF2-40B4-BE49-F238E27FC236}">
                <a16:creationId xmlns:a16="http://schemas.microsoft.com/office/drawing/2014/main" id="{A8DE5B39-6070-6973-5939-9DAB745A9411}"/>
              </a:ext>
            </a:extLst>
          </p:cNvPr>
          <p:cNvSpPr/>
          <p:nvPr userDrawn="1"/>
        </p:nvSpPr>
        <p:spPr>
          <a:xfrm>
            <a:off x="11690768" y="1485900"/>
            <a:ext cx="6561373" cy="0"/>
          </a:xfrm>
          <a:prstGeom prst="line">
            <a:avLst/>
          </a:prstGeom>
          <a:ln w="114300" cap="flat">
            <a:solidFill>
              <a:srgbClr val="9FC3D0"/>
            </a:solidFill>
            <a:prstDash val="solid"/>
            <a:headEnd type="none" w="sm" len="sm"/>
            <a:tailEnd type="none" w="sm" len="sm"/>
          </a:ln>
        </p:spPr>
        <p:txBody>
          <a:bodyPr/>
          <a:lstStyle/>
          <a:p>
            <a:endParaRPr lang="en-GB"/>
          </a:p>
        </p:txBody>
      </p:sp>
      <p:sp>
        <p:nvSpPr>
          <p:cNvPr id="10" name="Content Placeholder 9">
            <a:extLst>
              <a:ext uri="{FF2B5EF4-FFF2-40B4-BE49-F238E27FC236}">
                <a16:creationId xmlns:a16="http://schemas.microsoft.com/office/drawing/2014/main" id="{8CF10154-831A-C3E0-0F9D-AC385A31534D}"/>
              </a:ext>
            </a:extLst>
          </p:cNvPr>
          <p:cNvSpPr>
            <a:spLocks noGrp="1"/>
          </p:cNvSpPr>
          <p:nvPr>
            <p:ph sz="quarter" idx="13"/>
          </p:nvPr>
        </p:nvSpPr>
        <p:spPr>
          <a:xfrm>
            <a:off x="1066800" y="1889312"/>
            <a:ext cx="15697200" cy="6915150"/>
          </a:xfrm>
          <a:noFill/>
          <a:ln>
            <a:solidFill>
              <a:srgbClr val="F6B2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1" name="Title 1">
            <a:extLst>
              <a:ext uri="{FF2B5EF4-FFF2-40B4-BE49-F238E27FC236}">
                <a16:creationId xmlns:a16="http://schemas.microsoft.com/office/drawing/2014/main" id="{8BA88324-C251-E444-8085-C79A27FE0C5F}"/>
              </a:ext>
            </a:extLst>
          </p:cNvPr>
          <p:cNvSpPr>
            <a:spLocks noGrp="1"/>
          </p:cNvSpPr>
          <p:nvPr>
            <p:ph type="ctrTitle"/>
          </p:nvPr>
        </p:nvSpPr>
        <p:spPr>
          <a:xfrm>
            <a:off x="2176579" y="34925"/>
            <a:ext cx="13919184" cy="1470025"/>
          </a:xfrm>
          <a:noFill/>
          <a:ln>
            <a:noFill/>
          </a:ln>
        </p:spPr>
        <p:txBody>
          <a:bodyPr>
            <a:normAutofit/>
          </a:bodyPr>
          <a:lstStyle>
            <a:lvl1pPr>
              <a:defRPr sz="4800" b="0" i="0">
                <a:latin typeface="Calibri Light" panose="020F0302020204030204" pitchFamily="34" charset="0"/>
                <a:cs typeface="Calibri Light" panose="020F0302020204030204" pitchFamily="34" charset="0"/>
              </a:defRPr>
            </a:lvl1pPr>
          </a:lstStyle>
          <a:p>
            <a:r>
              <a:rPr lang="en-US" dirty="0"/>
              <a:t>Click to edit Master title style</a:t>
            </a:r>
          </a:p>
        </p:txBody>
      </p:sp>
      <p:sp>
        <p:nvSpPr>
          <p:cNvPr id="14" name="Freeform 13">
            <a:extLst>
              <a:ext uri="{FF2B5EF4-FFF2-40B4-BE49-F238E27FC236}">
                <a16:creationId xmlns:a16="http://schemas.microsoft.com/office/drawing/2014/main" id="{DDD87379-7808-678A-A1FA-BB883B80FF87}"/>
              </a:ext>
            </a:extLst>
          </p:cNvPr>
          <p:cNvSpPr/>
          <p:nvPr userDrawn="1"/>
        </p:nvSpPr>
        <p:spPr>
          <a:xfrm>
            <a:off x="12646898" y="-210192"/>
            <a:ext cx="7315200" cy="2477783"/>
          </a:xfrm>
          <a:custGeom>
            <a:avLst/>
            <a:gdLst/>
            <a:ahLst/>
            <a:cxnLst/>
            <a:rect l="l" t="t" r="r" b="b"/>
            <a:pathLst>
              <a:path w="7315200" h="2477783">
                <a:moveTo>
                  <a:pt x="0" y="0"/>
                </a:moveTo>
                <a:lnTo>
                  <a:pt x="7315200" y="0"/>
                </a:lnTo>
                <a:lnTo>
                  <a:pt x="7315200" y="2477784"/>
                </a:lnTo>
                <a:lnTo>
                  <a:pt x="0" y="24777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5" name="Freeform 16">
            <a:extLst>
              <a:ext uri="{FF2B5EF4-FFF2-40B4-BE49-F238E27FC236}">
                <a16:creationId xmlns:a16="http://schemas.microsoft.com/office/drawing/2014/main" id="{2F001114-B8DC-0815-BF65-517680BE2EDD}"/>
              </a:ext>
            </a:extLst>
          </p:cNvPr>
          <p:cNvSpPr/>
          <p:nvPr userDrawn="1"/>
        </p:nvSpPr>
        <p:spPr>
          <a:xfrm>
            <a:off x="11811000" y="8496300"/>
            <a:ext cx="7315200" cy="2477783"/>
          </a:xfrm>
          <a:custGeom>
            <a:avLst/>
            <a:gdLst/>
            <a:ahLst/>
            <a:cxnLst/>
            <a:rect l="l" t="t" r="r" b="b"/>
            <a:pathLst>
              <a:path w="7315200" h="2477783">
                <a:moveTo>
                  <a:pt x="0" y="0"/>
                </a:moveTo>
                <a:lnTo>
                  <a:pt x="7315200" y="0"/>
                </a:lnTo>
                <a:lnTo>
                  <a:pt x="7315200" y="2477783"/>
                </a:lnTo>
                <a:lnTo>
                  <a:pt x="0" y="24777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pic>
        <p:nvPicPr>
          <p:cNvPr id="2" name="Picture 1">
            <a:extLst>
              <a:ext uri="{FF2B5EF4-FFF2-40B4-BE49-F238E27FC236}">
                <a16:creationId xmlns:a16="http://schemas.microsoft.com/office/drawing/2014/main" id="{54EC88A4-5C53-6515-8947-968ED3D49616}"/>
              </a:ext>
            </a:extLst>
          </p:cNvPr>
          <p:cNvPicPr>
            <a:picLocks noChangeAspect="1"/>
          </p:cNvPicPr>
          <p:nvPr userDrawn="1"/>
        </p:nvPicPr>
        <p:blipFill>
          <a:blip r:embed="rId4">
            <a:duotone>
              <a:schemeClr val="accent5">
                <a:shade val="45000"/>
                <a:satMod val="135000"/>
              </a:schemeClr>
              <a:prstClr val="white"/>
            </a:duotone>
          </a:blip>
          <a:stretch>
            <a:fillRect/>
          </a:stretch>
        </p:blipFill>
        <p:spPr>
          <a:xfrm>
            <a:off x="373054" y="179386"/>
            <a:ext cx="1600200" cy="622832"/>
          </a:xfrm>
          <a:prstGeom prst="rect">
            <a:avLst/>
          </a:prstGeom>
        </p:spPr>
      </p:pic>
      <p:pic>
        <p:nvPicPr>
          <p:cNvPr id="3" name="Picture 2" descr="A light bulb and gears with arrows&#10;&#10;Description automatically generated">
            <a:extLst>
              <a:ext uri="{FF2B5EF4-FFF2-40B4-BE49-F238E27FC236}">
                <a16:creationId xmlns:a16="http://schemas.microsoft.com/office/drawing/2014/main" id="{A0F414D6-3E70-0EA0-16A4-47D7746996C4}"/>
              </a:ext>
            </a:extLst>
          </p:cNvPr>
          <p:cNvPicPr>
            <a:picLocks noChangeAspect="1"/>
          </p:cNvPicPr>
          <p:nvPr userDrawn="1"/>
        </p:nvPicPr>
        <p:blipFill>
          <a:blip r:embed="rId5">
            <a:extLst>
              <a:ext uri="{BEBA8EAE-BF5A-486C-A8C5-ECC9F3942E4B}">
                <a14:imgProps xmlns:a14="http://schemas.microsoft.com/office/drawing/2010/main">
                  <a14:imgLayer r:embed="rId6">
                    <a14:imgEffect>
                      <a14:backgroundRemoval t="5396" b="89928" l="10000" r="90000">
                        <a14:foregroundMark x1="26557" y1="21403" x2="26557" y2="21403"/>
                        <a14:foregroundMark x1="41967" y1="41007" x2="41967" y2="41007"/>
                        <a14:foregroundMark x1="70000" y1="22122" x2="70000" y2="22122"/>
                        <a14:foregroundMark x1="26557" y1="70504" x2="26557" y2="70504"/>
                        <a14:foregroundMark x1="43115" y1="80935" x2="43115" y2="80935"/>
                        <a14:foregroundMark x1="54754" y1="15827" x2="54754" y2="15827"/>
                        <a14:foregroundMark x1="43115" y1="80935" x2="43115" y2="80935"/>
                        <a14:foregroundMark x1="43115" y1="80935" x2="43115" y2="80935"/>
                        <a14:foregroundMark x1="43115" y1="82374" x2="43115" y2="82374"/>
                        <a14:foregroundMark x1="43115" y1="82374" x2="43115" y2="82374"/>
                        <a14:foregroundMark x1="72623" y1="5396" x2="72623" y2="5396"/>
                        <a14:foregroundMark x1="41967" y1="80935" x2="41967" y2="80935"/>
                        <a14:foregroundMark x1="44426" y1="79496" x2="45082" y2="81655"/>
                        <a14:foregroundMark x1="56557" y1="15827" x2="55902" y2="13129"/>
                      </a14:backgroundRemoval>
                    </a14:imgEffect>
                  </a14:imgLayer>
                </a14:imgProps>
              </a:ext>
            </a:extLst>
          </a:blip>
          <a:stretch>
            <a:fillRect/>
          </a:stretch>
        </p:blipFill>
        <p:spPr>
          <a:xfrm>
            <a:off x="545478" y="637828"/>
            <a:ext cx="1270856" cy="1158354"/>
          </a:xfrm>
          <a:prstGeom prst="rect">
            <a:avLst/>
          </a:prstGeom>
        </p:spPr>
      </p:pic>
    </p:spTree>
    <p:extLst>
      <p:ext uri="{BB962C8B-B14F-4D97-AF65-F5344CB8AC3E}">
        <p14:creationId xmlns:p14="http://schemas.microsoft.com/office/powerpoint/2010/main" val="32042547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Key vocabulary">
    <p:bg>
      <p:bgPr>
        <a:solidFill>
          <a:srgbClr val="FF93AC"/>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7B524A-C7AF-BD15-E732-E8CF6A9E0E70}"/>
              </a:ext>
            </a:extLst>
          </p:cNvPr>
          <p:cNvSpPr/>
          <p:nvPr userDrawn="1"/>
        </p:nvSpPr>
        <p:spPr>
          <a:xfrm>
            <a:off x="220771" y="194474"/>
            <a:ext cx="17846458" cy="9898051"/>
          </a:xfrm>
          <a:prstGeom prst="rect">
            <a:avLst/>
          </a:prstGeom>
          <a:solidFill>
            <a:srgbClr val="FBF7F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t</a:t>
            </a:r>
          </a:p>
        </p:txBody>
      </p:sp>
      <p:sp>
        <p:nvSpPr>
          <p:cNvPr id="7" name="AutoShape 4">
            <a:extLst>
              <a:ext uri="{FF2B5EF4-FFF2-40B4-BE49-F238E27FC236}">
                <a16:creationId xmlns:a16="http://schemas.microsoft.com/office/drawing/2014/main" id="{74D615A3-55DE-3A94-192E-24AA559E30FB}"/>
              </a:ext>
            </a:extLst>
          </p:cNvPr>
          <p:cNvSpPr/>
          <p:nvPr userDrawn="1"/>
        </p:nvSpPr>
        <p:spPr>
          <a:xfrm>
            <a:off x="0" y="1485900"/>
            <a:ext cx="7105264" cy="19050"/>
          </a:xfrm>
          <a:prstGeom prst="line">
            <a:avLst/>
          </a:prstGeom>
          <a:ln w="114300" cap="flat">
            <a:solidFill>
              <a:srgbClr val="9FC3D0"/>
            </a:solidFill>
            <a:prstDash val="solid"/>
            <a:headEnd type="none" w="sm" len="sm"/>
            <a:tailEnd type="none" w="sm" len="sm"/>
          </a:ln>
        </p:spPr>
        <p:txBody>
          <a:bodyPr/>
          <a:lstStyle/>
          <a:p>
            <a:endParaRPr lang="en-GB"/>
          </a:p>
        </p:txBody>
      </p:sp>
      <p:sp>
        <p:nvSpPr>
          <p:cNvPr id="8" name="AutoShape 6">
            <a:extLst>
              <a:ext uri="{FF2B5EF4-FFF2-40B4-BE49-F238E27FC236}">
                <a16:creationId xmlns:a16="http://schemas.microsoft.com/office/drawing/2014/main" id="{A8DE5B39-6070-6973-5939-9DAB745A9411}"/>
              </a:ext>
            </a:extLst>
          </p:cNvPr>
          <p:cNvSpPr/>
          <p:nvPr userDrawn="1"/>
        </p:nvSpPr>
        <p:spPr>
          <a:xfrm>
            <a:off x="11690768" y="1485900"/>
            <a:ext cx="6561373" cy="0"/>
          </a:xfrm>
          <a:prstGeom prst="line">
            <a:avLst/>
          </a:prstGeom>
          <a:ln w="114300" cap="flat">
            <a:solidFill>
              <a:srgbClr val="9FC3D0"/>
            </a:solidFill>
            <a:prstDash val="solid"/>
            <a:headEnd type="none" w="sm" len="sm"/>
            <a:tailEnd type="none" w="sm" len="sm"/>
          </a:ln>
        </p:spPr>
        <p:txBody>
          <a:bodyPr/>
          <a:lstStyle/>
          <a:p>
            <a:endParaRPr lang="en-GB"/>
          </a:p>
        </p:txBody>
      </p:sp>
      <p:sp>
        <p:nvSpPr>
          <p:cNvPr id="14" name="Freeform 13">
            <a:extLst>
              <a:ext uri="{FF2B5EF4-FFF2-40B4-BE49-F238E27FC236}">
                <a16:creationId xmlns:a16="http://schemas.microsoft.com/office/drawing/2014/main" id="{DDD87379-7808-678A-A1FA-BB883B80FF87}"/>
              </a:ext>
            </a:extLst>
          </p:cNvPr>
          <p:cNvSpPr/>
          <p:nvPr userDrawn="1"/>
        </p:nvSpPr>
        <p:spPr>
          <a:xfrm>
            <a:off x="12646898" y="-210192"/>
            <a:ext cx="7315200" cy="2477783"/>
          </a:xfrm>
          <a:custGeom>
            <a:avLst/>
            <a:gdLst/>
            <a:ahLst/>
            <a:cxnLst/>
            <a:rect l="l" t="t" r="r" b="b"/>
            <a:pathLst>
              <a:path w="7315200" h="2477783">
                <a:moveTo>
                  <a:pt x="0" y="0"/>
                </a:moveTo>
                <a:lnTo>
                  <a:pt x="7315200" y="0"/>
                </a:lnTo>
                <a:lnTo>
                  <a:pt x="7315200" y="2477784"/>
                </a:lnTo>
                <a:lnTo>
                  <a:pt x="0" y="24777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15" name="Freeform 16">
            <a:extLst>
              <a:ext uri="{FF2B5EF4-FFF2-40B4-BE49-F238E27FC236}">
                <a16:creationId xmlns:a16="http://schemas.microsoft.com/office/drawing/2014/main" id="{2F001114-B8DC-0815-BF65-517680BE2EDD}"/>
              </a:ext>
            </a:extLst>
          </p:cNvPr>
          <p:cNvSpPr/>
          <p:nvPr userDrawn="1"/>
        </p:nvSpPr>
        <p:spPr>
          <a:xfrm>
            <a:off x="11811000" y="8496300"/>
            <a:ext cx="7315200" cy="2477783"/>
          </a:xfrm>
          <a:custGeom>
            <a:avLst/>
            <a:gdLst/>
            <a:ahLst/>
            <a:cxnLst/>
            <a:rect l="l" t="t" r="r" b="b"/>
            <a:pathLst>
              <a:path w="7315200" h="2477783">
                <a:moveTo>
                  <a:pt x="0" y="0"/>
                </a:moveTo>
                <a:lnTo>
                  <a:pt x="7315200" y="0"/>
                </a:lnTo>
                <a:lnTo>
                  <a:pt x="7315200" y="2477783"/>
                </a:lnTo>
                <a:lnTo>
                  <a:pt x="0" y="247778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dirty="0"/>
          </a:p>
        </p:txBody>
      </p:sp>
      <p:pic>
        <p:nvPicPr>
          <p:cNvPr id="6" name="Picture 5" descr="A yellow key with black outline&#10;&#10;Description automatically generated">
            <a:extLst>
              <a:ext uri="{FF2B5EF4-FFF2-40B4-BE49-F238E27FC236}">
                <a16:creationId xmlns:a16="http://schemas.microsoft.com/office/drawing/2014/main" id="{DF5DE4A6-0DEC-4253-52F4-A0BC5D3FECD4}"/>
              </a:ext>
            </a:extLst>
          </p:cNvPr>
          <p:cNvPicPr>
            <a:picLocks noChangeAspect="1"/>
          </p:cNvPicPr>
          <p:nvPr userDrawn="1"/>
        </p:nvPicPr>
        <p:blipFill>
          <a:blip r:embed="rId4">
            <a:extLst>
              <a:ext uri="{BEBA8EAE-BF5A-486C-A8C5-ECC9F3942E4B}">
                <a14:imgProps xmlns:a14="http://schemas.microsoft.com/office/drawing/2010/main">
                  <a14:imgLayer r:embed="rId5">
                    <a14:imgEffect>
                      <a14:backgroundRemoval t="7368" b="90351" l="10000" r="93158">
                        <a14:foregroundMark x1="91228" y1="20351" x2="91228" y2="20351"/>
                        <a14:foregroundMark x1="93158" y1="38772" x2="93158" y2="38772"/>
                        <a14:foregroundMark x1="58596" y1="8772" x2="58596" y2="8772"/>
                        <a14:foregroundMark x1="63684" y1="7719" x2="63684" y2="7719"/>
                        <a14:foregroundMark x1="32982" y1="90000" x2="32982" y2="90000"/>
                        <a14:foregroundMark x1="16140" y1="90351" x2="16140" y2="90351"/>
                        <a14:foregroundMark x1="92807" y1="18772" x2="92807" y2="18772"/>
                        <a14:foregroundMark x1="88596" y1="10000" x2="80877" y2="8421"/>
                        <a14:foregroundMark x1="90877" y1="14211" x2="80526" y2="7368"/>
                      </a14:backgroundRemoval>
                    </a14:imgEffect>
                  </a14:imgLayer>
                </a14:imgProps>
              </a:ext>
            </a:extLst>
          </a:blip>
          <a:stretch>
            <a:fillRect/>
          </a:stretch>
        </p:blipFill>
        <p:spPr>
          <a:xfrm flipH="1">
            <a:off x="35859" y="-55360"/>
            <a:ext cx="1635573" cy="1608859"/>
          </a:xfrm>
          <a:prstGeom prst="rect">
            <a:avLst/>
          </a:prstGeom>
        </p:spPr>
      </p:pic>
      <p:pic>
        <p:nvPicPr>
          <p:cNvPr id="9" name="Picture 8">
            <a:extLst>
              <a:ext uri="{FF2B5EF4-FFF2-40B4-BE49-F238E27FC236}">
                <a16:creationId xmlns:a16="http://schemas.microsoft.com/office/drawing/2014/main" id="{5D17A52D-370E-35AF-E8A4-26CFABFE9674}"/>
              </a:ext>
            </a:extLst>
          </p:cNvPr>
          <p:cNvPicPr>
            <a:picLocks noChangeAspect="1"/>
          </p:cNvPicPr>
          <p:nvPr userDrawn="1"/>
        </p:nvPicPr>
        <p:blipFill>
          <a:blip r:embed="rId6">
            <a:duotone>
              <a:schemeClr val="accent5">
                <a:shade val="45000"/>
                <a:satMod val="135000"/>
              </a:schemeClr>
              <a:prstClr val="white"/>
            </a:duotone>
          </a:blip>
          <a:stretch>
            <a:fillRect/>
          </a:stretch>
        </p:blipFill>
        <p:spPr>
          <a:xfrm>
            <a:off x="7066885" y="313423"/>
            <a:ext cx="5387272" cy="1038441"/>
          </a:xfrm>
          <a:prstGeom prst="rect">
            <a:avLst/>
          </a:prstGeom>
        </p:spPr>
      </p:pic>
      <p:sp>
        <p:nvSpPr>
          <p:cNvPr id="13" name="TextBox 12">
            <a:extLst>
              <a:ext uri="{FF2B5EF4-FFF2-40B4-BE49-F238E27FC236}">
                <a16:creationId xmlns:a16="http://schemas.microsoft.com/office/drawing/2014/main" id="{5D3A714B-F8C9-CD4D-5B37-1CC9CFE52691}"/>
              </a:ext>
            </a:extLst>
          </p:cNvPr>
          <p:cNvSpPr txBox="1"/>
          <p:nvPr userDrawn="1"/>
        </p:nvSpPr>
        <p:spPr>
          <a:xfrm>
            <a:off x="675688" y="2042487"/>
            <a:ext cx="16936624" cy="646331"/>
          </a:xfrm>
          <a:prstGeom prst="rect">
            <a:avLst/>
          </a:prstGeom>
          <a:noFill/>
          <a:ln>
            <a:solidFill>
              <a:srgbClr val="FF93AC"/>
            </a:solid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3600" b="0" i="0" dirty="0">
                <a:latin typeface="Calibri Light" panose="020F0302020204030204" pitchFamily="34" charset="0"/>
                <a:cs typeface="Calibri Light" panose="020F0302020204030204" pitchFamily="34" charset="0"/>
              </a:rPr>
              <a:t>This is the key vocabulary that will help you to understand, interpret and analyse the poem</a:t>
            </a:r>
          </a:p>
        </p:txBody>
      </p:sp>
      <p:sp>
        <p:nvSpPr>
          <p:cNvPr id="16" name="Content Placeholder 9">
            <a:extLst>
              <a:ext uri="{FF2B5EF4-FFF2-40B4-BE49-F238E27FC236}">
                <a16:creationId xmlns:a16="http://schemas.microsoft.com/office/drawing/2014/main" id="{B2D41720-4047-2BC7-1E2F-282B44BF1788}"/>
              </a:ext>
            </a:extLst>
          </p:cNvPr>
          <p:cNvSpPr>
            <a:spLocks noGrp="1"/>
          </p:cNvSpPr>
          <p:nvPr>
            <p:ph sz="quarter" idx="13"/>
          </p:nvPr>
        </p:nvSpPr>
        <p:spPr>
          <a:xfrm>
            <a:off x="8985667" y="3892866"/>
            <a:ext cx="5410201" cy="4995611"/>
          </a:xfrm>
          <a:noFill/>
          <a:ln>
            <a:solidFill>
              <a:srgbClr val="0097B2"/>
            </a:solidFill>
          </a:ln>
        </p:spPr>
        <p:txBody>
          <a:bodyPr/>
          <a:lstStyle>
            <a:lvl1pPr>
              <a:defRPr b="0" i="0">
                <a:latin typeface="Calibri Light" panose="020F0302020204030204" pitchFamily="34" charset="0"/>
                <a:cs typeface="Calibri Light" panose="020F0302020204030204" pitchFamily="34" charset="0"/>
              </a:defRPr>
            </a:lvl1pPr>
            <a:lvl2pPr>
              <a:defRPr b="0" i="0">
                <a:latin typeface="Calibri Light" panose="020F0302020204030204" pitchFamily="34" charset="0"/>
                <a:cs typeface="Calibri Light" panose="020F0302020204030204" pitchFamily="34" charset="0"/>
              </a:defRPr>
            </a:lvl2pPr>
            <a:lvl3pPr>
              <a:defRPr b="0" i="0">
                <a:latin typeface="Calibri Light" panose="020F0302020204030204" pitchFamily="34" charset="0"/>
                <a:cs typeface="Calibri Light" panose="020F0302020204030204" pitchFamily="34" charset="0"/>
              </a:defRPr>
            </a:lvl3pPr>
            <a:lvl4pPr>
              <a:defRPr b="0" i="0">
                <a:latin typeface="Calibri Light" panose="020F0302020204030204" pitchFamily="34" charset="0"/>
                <a:cs typeface="Calibri Light" panose="020F0302020204030204" pitchFamily="34" charset="0"/>
              </a:defRPr>
            </a:lvl4pPr>
            <a:lvl5pPr>
              <a:defRPr b="0" i="0">
                <a:latin typeface="Calibri Light" panose="020F0302020204030204" pitchFamily="34" charset="0"/>
                <a:cs typeface="Calibri Light" panose="020F030202020403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330545212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6F3E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45776" y="1858963"/>
            <a:ext cx="8229600" cy="1143000"/>
          </a:xfrm>
          <a:prstGeom prst="rect">
            <a:avLst/>
          </a:prstGeom>
          <a:solidFill>
            <a:schemeClr val="bg1"/>
          </a:solidFill>
          <a:ln>
            <a:solidFill>
              <a:srgbClr val="66B2B2"/>
            </a:solidFill>
          </a:ln>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927847" y="3390900"/>
            <a:ext cx="8229600" cy="5516563"/>
          </a:xfrm>
          <a:prstGeom prst="rect">
            <a:avLst/>
          </a:prstGeom>
          <a:solidFill>
            <a:schemeClr val="bg1"/>
          </a:solidFill>
          <a:ln>
            <a:solidFill>
              <a:srgbClr val="66B2B2"/>
            </a:solidFill>
          </a:ln>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87" r:id="rId4"/>
    <p:sldLayoutId id="2147483688" r:id="rId5"/>
    <p:sldLayoutId id="2147483683" r:id="rId6"/>
    <p:sldLayoutId id="2147483679" r:id="rId7"/>
    <p:sldLayoutId id="2147483677" r:id="rId8"/>
    <p:sldLayoutId id="2147483676" r:id="rId9"/>
    <p:sldLayoutId id="2147483675" r:id="rId10"/>
    <p:sldLayoutId id="2147483686" r:id="rId11"/>
    <p:sldLayoutId id="2147483674" r:id="rId12"/>
    <p:sldLayoutId id="2147483673" r:id="rId13"/>
    <p:sldLayoutId id="2147483672" r:id="rId14"/>
    <p:sldLayoutId id="2147483671" r:id="rId15"/>
    <p:sldLayoutId id="2147483667" r:id="rId16"/>
    <p:sldLayoutId id="2147483668" r:id="rId17"/>
    <p:sldLayoutId id="2147483663" r:id="rId18"/>
    <p:sldLayoutId id="2147483662" r:id="rId19"/>
    <p:sldLayoutId id="2147483665" r:id="rId20"/>
    <p:sldLayoutId id="2147483685" r:id="rId21"/>
    <p:sldLayoutId id="2147483664" r:id="rId22"/>
    <p:sldLayoutId id="2147483666" r:id="rId23"/>
    <p:sldLayoutId id="2147483660" r:id="rId24"/>
    <p:sldLayoutId id="2147483652" r:id="rId25"/>
    <p:sldLayoutId id="2147483653" r:id="rId26"/>
    <p:sldLayoutId id="2147483654" r:id="rId27"/>
    <p:sldLayoutId id="2147483655" r:id="rId28"/>
    <p:sldLayoutId id="2147483656" r:id="rId29"/>
    <p:sldLayoutId id="2147483657" r:id="rId30"/>
    <p:sldLayoutId id="2147483658" r:id="rId31"/>
    <p:sldLayoutId id="2147483659" r:id="rId32"/>
    <p:sldLayoutId id="2147483669" r:id="rId33"/>
    <p:sldLayoutId id="2147483682" r:id="rId34"/>
    <p:sldLayoutId id="2147483684" r:id="rId35"/>
  </p:sldLayoutIdLst>
  <p:hf sldNum="0"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14.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61.png"/><Relationship Id="rId5" Type="http://schemas.openxmlformats.org/officeDocument/2006/relationships/image" Target="../media/image57.png"/><Relationship Id="rId4" Type="http://schemas.openxmlformats.org/officeDocument/2006/relationships/image" Target="../media/image31.sv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19.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31.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microsoft.com/office/2007/relationships/hdphoto" Target="../media/hdphoto18.wdp"/><Relationship Id="rId5" Type="http://schemas.openxmlformats.org/officeDocument/2006/relationships/image" Target="../media/image58.png"/><Relationship Id="rId4" Type="http://schemas.openxmlformats.org/officeDocument/2006/relationships/image" Target="../media/image31.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31.svg"/></Relationships>
</file>

<file path=ppt/slides/_rels/slide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3.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jpe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65.png"/><Relationship Id="rId1" Type="http://schemas.openxmlformats.org/officeDocument/2006/relationships/slideLayout" Target="../slideLayouts/slideLayout3.xml"/><Relationship Id="rId6" Type="http://schemas.microsoft.com/office/2007/relationships/hdphoto" Target="../media/hdphoto18.wdp"/><Relationship Id="rId5" Type="http://schemas.openxmlformats.org/officeDocument/2006/relationships/image" Target="../media/image58.png"/><Relationship Id="rId4" Type="http://schemas.openxmlformats.org/officeDocument/2006/relationships/image" Target="../media/image31.svg"/></Relationships>
</file>

<file path=ppt/slides/_rels/slide23.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62.png"/><Relationship Id="rId7"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19.xml"/><Relationship Id="rId6" Type="http://schemas.openxmlformats.org/officeDocument/2006/relationships/image" Target="../media/image68.svg"/><Relationship Id="rId5" Type="http://schemas.openxmlformats.org/officeDocument/2006/relationships/image" Target="../media/image67.png"/><Relationship Id="rId4" Type="http://schemas.openxmlformats.org/officeDocument/2006/relationships/image" Target="../media/image66.png"/><Relationship Id="rId9" Type="http://schemas.openxmlformats.org/officeDocument/2006/relationships/image" Target="../media/image6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hyperlink" Target="https://twitter.com/duckworth_ms" TargetMode="External"/><Relationship Id="rId2" Type="http://schemas.openxmlformats.org/officeDocument/2006/relationships/notesSlide" Target="../notesSlides/notesSlide18.xml"/><Relationship Id="rId1" Type="http://schemas.openxmlformats.org/officeDocument/2006/relationships/slideLayout" Target="../slideLayouts/slideLayout24.xml"/><Relationship Id="rId6" Type="http://schemas.openxmlformats.org/officeDocument/2006/relationships/hyperlink" Target="https://www.facebook.com/MsDuckworthsClassroom/" TargetMode="External"/><Relationship Id="rId5" Type="http://schemas.openxmlformats.org/officeDocument/2006/relationships/hyperlink" Target="https://www.instagram.com/msduckworths_classroom/" TargetMode="External"/><Relationship Id="rId4" Type="http://schemas.openxmlformats.org/officeDocument/2006/relationships/hyperlink" Target="https://www.msduckworthsclassroom.com/product-page/songs-of-ourselves-volume-1-full-scheme-of-work-cie-igcse"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jpeg"/><Relationship Id="rId7"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39.png"/><Relationship Id="rId5" Type="http://schemas.microsoft.com/office/2007/relationships/hdphoto" Target="../media/hdphoto15.wdp"/><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49.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48.png"/></Relationships>
</file>

<file path=ppt/slides/_rels/slide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microsoft.com/office/2007/relationships/hdphoto" Target="../media/hdphoto17.wdp"/><Relationship Id="rId5" Type="http://schemas.openxmlformats.org/officeDocument/2006/relationships/image" Target="../media/image52.png"/><Relationship Id="rId4" Type="http://schemas.microsoft.com/office/2007/relationships/hdphoto" Target="../media/hdphoto16.wdp"/></Relationships>
</file>

<file path=ppt/slides/_rels/slide7.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31.svg"/><Relationship Id="rId2" Type="http://schemas.openxmlformats.org/officeDocument/2006/relationships/image" Target="../media/image53.png"/><Relationship Id="rId1"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image" Target="../media/image6.png"/><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30.png"/><Relationship Id="rId7" Type="http://schemas.openxmlformats.org/officeDocument/2006/relationships/image" Target="../media/image57.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56.png"/><Relationship Id="rId5" Type="http://schemas.openxmlformats.org/officeDocument/2006/relationships/image" Target="../media/image55.png"/><Relationship Id="rId10" Type="http://schemas.openxmlformats.org/officeDocument/2006/relationships/image" Target="../media/image59.png"/><Relationship Id="rId4" Type="http://schemas.openxmlformats.org/officeDocument/2006/relationships/image" Target="../media/image31.svg"/><Relationship Id="rId9" Type="http://schemas.microsoft.com/office/2007/relationships/hdphoto" Target="../media/hdphoto18.wdp"/></Relationships>
</file>

<file path=ppt/slides/_rels/slide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microsoft.com/office/2007/relationships/hdphoto" Target="../media/hdphoto8.wdp"/><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7E6D0-3727-D8DC-3B40-E02D78FFD54C}"/>
              </a:ext>
            </a:extLst>
          </p:cNvPr>
          <p:cNvSpPr>
            <a:spLocks noGrp="1"/>
          </p:cNvSpPr>
          <p:nvPr>
            <p:ph type="title"/>
          </p:nvPr>
        </p:nvSpPr>
        <p:spPr/>
        <p:txBody>
          <a:bodyPr/>
          <a:lstStyle/>
          <a:p>
            <a:r>
              <a:rPr lang="en-GB" dirty="0"/>
              <a:t>‘A Married State’</a:t>
            </a:r>
          </a:p>
        </p:txBody>
      </p:sp>
      <p:sp>
        <p:nvSpPr>
          <p:cNvPr id="3" name="Content Placeholder 2">
            <a:extLst>
              <a:ext uri="{FF2B5EF4-FFF2-40B4-BE49-F238E27FC236}">
                <a16:creationId xmlns:a16="http://schemas.microsoft.com/office/drawing/2014/main" id="{8D355D5C-BC17-0789-CF2C-44B5F5EBACEE}"/>
              </a:ext>
            </a:extLst>
          </p:cNvPr>
          <p:cNvSpPr>
            <a:spLocks noGrp="1"/>
          </p:cNvSpPr>
          <p:nvPr>
            <p:ph idx="1"/>
          </p:nvPr>
        </p:nvSpPr>
        <p:spPr/>
        <p:txBody>
          <a:bodyPr/>
          <a:lstStyle/>
          <a:p>
            <a:pPr marL="0" indent="0">
              <a:buNone/>
            </a:pPr>
            <a:r>
              <a:rPr lang="en-GB" dirty="0"/>
              <a:t>Do now – brain dump!</a:t>
            </a:r>
          </a:p>
          <a:p>
            <a:pPr marL="0" indent="0">
              <a:buNone/>
            </a:pPr>
            <a:endParaRPr lang="en-GB" dirty="0"/>
          </a:p>
          <a:p>
            <a:pPr marL="0" indent="0">
              <a:buNone/>
            </a:pPr>
            <a:r>
              <a:rPr lang="en-GB" dirty="0"/>
              <a:t>What poetic techniques can you name? Can you describe each one?</a:t>
            </a:r>
          </a:p>
        </p:txBody>
      </p:sp>
      <p:sp>
        <p:nvSpPr>
          <p:cNvPr id="4" name="Content Placeholder 3">
            <a:extLst>
              <a:ext uri="{FF2B5EF4-FFF2-40B4-BE49-F238E27FC236}">
                <a16:creationId xmlns:a16="http://schemas.microsoft.com/office/drawing/2014/main" id="{1AAF86D6-5E2E-2DB9-584D-607F50AE6A1C}"/>
              </a:ext>
            </a:extLst>
          </p:cNvPr>
          <p:cNvSpPr>
            <a:spLocks noGrp="1"/>
          </p:cNvSpPr>
          <p:nvPr>
            <p:ph sz="quarter" idx="10"/>
          </p:nvPr>
        </p:nvSpPr>
        <p:spPr/>
        <p:txBody>
          <a:bodyPr/>
          <a:lstStyle/>
          <a:p>
            <a:r>
              <a:rPr lang="en-GB" dirty="0"/>
              <a:t>1</a:t>
            </a:r>
          </a:p>
        </p:txBody>
      </p:sp>
      <p:sp>
        <p:nvSpPr>
          <p:cNvPr id="5" name="Text Placeholder 4">
            <a:extLst>
              <a:ext uri="{FF2B5EF4-FFF2-40B4-BE49-F238E27FC236}">
                <a16:creationId xmlns:a16="http://schemas.microsoft.com/office/drawing/2014/main" id="{59D79F6E-F93E-3E19-9106-125289299D68}"/>
              </a:ext>
            </a:extLst>
          </p:cNvPr>
          <p:cNvSpPr>
            <a:spLocks noGrp="1"/>
          </p:cNvSpPr>
          <p:nvPr>
            <p:ph type="body" sz="quarter" idx="11"/>
          </p:nvPr>
        </p:nvSpPr>
        <p:spPr>
          <a:xfrm>
            <a:off x="9909764" y="69226"/>
            <a:ext cx="7997235" cy="883273"/>
          </a:xfrm>
        </p:spPr>
        <p:txBody>
          <a:bodyPr/>
          <a:lstStyle/>
          <a:p>
            <a:r>
              <a:rPr lang="en-GB" dirty="0"/>
              <a:t>Learning question: what is the meaning and message of the poem ‘A Married State’?</a:t>
            </a:r>
          </a:p>
        </p:txBody>
      </p:sp>
      <p:pic>
        <p:nvPicPr>
          <p:cNvPr id="6" name="Picture 5" descr="A blue and white logo of a book with a brain inside&#10;&#10;Description automatically generated">
            <a:extLst>
              <a:ext uri="{FF2B5EF4-FFF2-40B4-BE49-F238E27FC236}">
                <a16:creationId xmlns:a16="http://schemas.microsoft.com/office/drawing/2014/main" id="{708B72CA-B2D4-CDC7-E14D-DAC8F0B99716}"/>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904" b="92652" l="9978" r="89912">
                        <a14:foregroundMark x1="40680" y1="15655" x2="40680" y2="15655"/>
                        <a14:foregroundMark x1="33772" y1="23003" x2="33772" y2="23003"/>
                        <a14:foregroundMark x1="28728" y1="34185" x2="28728" y2="34185"/>
                        <a14:foregroundMark x1="49232" y1="14377" x2="49232" y2="14377"/>
                        <a14:foregroundMark x1="58114" y1="13738" x2="58114" y2="13738"/>
                        <a14:foregroundMark x1="65351" y1="23642" x2="65351" y2="23642"/>
                        <a14:foregroundMark x1="70504" y1="33067" x2="70504" y2="33067"/>
                        <a14:foregroundMark x1="45724" y1="61661" x2="45724" y2="61661"/>
                        <a14:foregroundMark x1="58114" y1="68530" x2="58114" y2="68530"/>
                        <a14:foregroundMark x1="58553" y1="68530" x2="38377" y2="69649"/>
                        <a14:foregroundMark x1="38377" y1="69649" x2="34211" y2="68530"/>
                        <a14:foregroundMark x1="26535" y1="72204" x2="26535" y2="72204"/>
                        <a14:foregroundMark x1="26535" y1="72204" x2="26096" y2="80192"/>
                        <a14:foregroundMark x1="26096" y1="59105" x2="26096" y2="59105"/>
                        <a14:foregroundMark x1="26096" y1="59105" x2="26096" y2="59105"/>
                        <a14:foregroundMark x1="26096" y1="59105" x2="32127" y2="62300"/>
                        <a14:foregroundMark x1="25658" y1="61022" x2="30373" y2="56709"/>
                        <a14:foregroundMark x1="47917" y1="92652" x2="47917" y2="92652"/>
                        <a14:foregroundMark x1="49232" y1="14377" x2="49232" y2="14377"/>
                        <a14:foregroundMark x1="49232" y1="12460" x2="49232" y2="12460"/>
                        <a14:foregroundMark x1="49232" y1="14377" x2="49232" y2="14377"/>
                        <a14:foregroundMark x1="49232" y1="14377" x2="49232" y2="14377"/>
                        <a14:foregroundMark x1="49232" y1="14377" x2="49232" y2="14377"/>
                        <a14:foregroundMark x1="50000" y1="14377" x2="47917" y2="15016"/>
                      </a14:backgroundRemoval>
                    </a14:imgEffect>
                  </a14:imgLayer>
                </a14:imgProps>
              </a:ext>
            </a:extLst>
          </a:blip>
          <a:stretch>
            <a:fillRect/>
          </a:stretch>
        </p:blipFill>
        <p:spPr>
          <a:xfrm>
            <a:off x="3747673" y="5663964"/>
            <a:ext cx="2625805" cy="1802362"/>
          </a:xfrm>
          <a:prstGeom prst="rect">
            <a:avLst/>
          </a:prstGeom>
        </p:spPr>
      </p:pic>
    </p:spTree>
    <p:extLst>
      <p:ext uri="{BB962C8B-B14F-4D97-AF65-F5344CB8AC3E}">
        <p14:creationId xmlns:p14="http://schemas.microsoft.com/office/powerpoint/2010/main" val="13497825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3737A2C-76AD-3E4F-B402-8AE243982DA5}"/>
              </a:ext>
            </a:extLst>
          </p:cNvPr>
          <p:cNvSpPr>
            <a:spLocks noGrp="1"/>
          </p:cNvSpPr>
          <p:nvPr>
            <p:ph sz="quarter" idx="13"/>
          </p:nvPr>
        </p:nvSpPr>
        <p:spPr>
          <a:xfrm>
            <a:off x="1058971" y="2095500"/>
            <a:ext cx="5875229" cy="7848302"/>
          </a:xfrm>
        </p:spPr>
        <p:txBody>
          <a:bodyPr>
            <a:normAutofit fontScale="92500" lnSpcReduction="10000"/>
          </a:bodyPr>
          <a:lstStyle/>
          <a:p>
            <a:pPr marL="0" indent="0">
              <a:buNone/>
            </a:pPr>
            <a:r>
              <a:rPr lang="en-GB" dirty="0">
                <a:solidFill>
                  <a:srgbClr val="FF3EAC"/>
                </a:solidFill>
              </a:rPr>
              <a:t>What is satire?</a:t>
            </a:r>
          </a:p>
          <a:p>
            <a:pPr>
              <a:buFont typeface="Wingdings" pitchFamily="2" charset="2"/>
              <a:buChar char="Ø"/>
            </a:pPr>
            <a:r>
              <a:rPr lang="en-GB" dirty="0">
                <a:solidFill>
                  <a:srgbClr val="1F1F1F"/>
                </a:solidFill>
              </a:rPr>
              <a:t>T</a:t>
            </a:r>
            <a:r>
              <a:rPr lang="en-GB" u="none" strike="noStrike" dirty="0">
                <a:solidFill>
                  <a:srgbClr val="1F1F1F"/>
                </a:solidFill>
                <a:effectLst/>
              </a:rPr>
              <a:t>he use of humour, irony, exaggeration, or ridicule to expose and criticise people's stupidity or vices, particularly in the context of contemporary politics and other topical issues.</a:t>
            </a:r>
            <a:endParaRPr lang="en-GB" dirty="0"/>
          </a:p>
          <a:p>
            <a:pPr marL="0" indent="0">
              <a:buNone/>
            </a:pPr>
            <a:r>
              <a:rPr lang="en-GB" dirty="0">
                <a:solidFill>
                  <a:srgbClr val="FF3EAC"/>
                </a:solidFill>
              </a:rPr>
              <a:t>To what extent can this poem be considered a satire?</a:t>
            </a:r>
          </a:p>
          <a:p>
            <a:pPr>
              <a:buFont typeface="Wingdings" pitchFamily="2" charset="2"/>
              <a:buChar char="Ø"/>
            </a:pPr>
            <a:r>
              <a:rPr lang="en-GB" u="none" strike="noStrike" dirty="0">
                <a:solidFill>
                  <a:srgbClr val="000000"/>
                </a:solidFill>
                <a:effectLst/>
              </a:rPr>
              <a:t>While it presents a seemingly straightforward critique of marriage, the poem also uses exaggeration, irony, and wit to challenge societal norms and expectations placed on women in the 17th century. </a:t>
            </a:r>
            <a:endParaRPr lang="en-GB" dirty="0"/>
          </a:p>
        </p:txBody>
      </p:sp>
      <p:sp>
        <p:nvSpPr>
          <p:cNvPr id="3" name="Title 2">
            <a:extLst>
              <a:ext uri="{FF2B5EF4-FFF2-40B4-BE49-F238E27FC236}">
                <a16:creationId xmlns:a16="http://schemas.microsoft.com/office/drawing/2014/main" id="{20E6D260-593B-A745-52E7-9B8D43FCD561}"/>
              </a:ext>
            </a:extLst>
          </p:cNvPr>
          <p:cNvSpPr>
            <a:spLocks noGrp="1"/>
          </p:cNvSpPr>
          <p:nvPr>
            <p:ph type="ctrTitle"/>
          </p:nvPr>
        </p:nvSpPr>
        <p:spPr/>
        <p:txBody>
          <a:bodyPr/>
          <a:lstStyle/>
          <a:p>
            <a:r>
              <a:rPr lang="en-GB" dirty="0"/>
              <a:t>Satire</a:t>
            </a:r>
          </a:p>
        </p:txBody>
      </p:sp>
      <p:sp>
        <p:nvSpPr>
          <p:cNvPr id="5" name="TextBox 4">
            <a:extLst>
              <a:ext uri="{FF2B5EF4-FFF2-40B4-BE49-F238E27FC236}">
                <a16:creationId xmlns:a16="http://schemas.microsoft.com/office/drawing/2014/main" id="{9FAA4BE1-AB7A-9E5B-6496-A0798F2A5851}"/>
              </a:ext>
            </a:extLst>
          </p:cNvPr>
          <p:cNvSpPr txBox="1"/>
          <p:nvPr/>
        </p:nvSpPr>
        <p:spPr>
          <a:xfrm>
            <a:off x="7162800" y="2095500"/>
            <a:ext cx="10363200" cy="7848302"/>
          </a:xfrm>
          <a:prstGeom prst="rect">
            <a:avLst/>
          </a:prstGeom>
          <a:noFill/>
          <a:ln>
            <a:solidFill>
              <a:srgbClr val="0097B2"/>
            </a:solidFill>
          </a:ln>
        </p:spPr>
        <p:txBody>
          <a:bodyPr wrap="square">
            <a:spAutoFit/>
          </a:bodyPr>
          <a:lstStyle/>
          <a:p>
            <a:pPr algn="l"/>
            <a:r>
              <a:rPr lang="en-GB" sz="2400" u="none" strike="noStrike" dirty="0">
                <a:solidFill>
                  <a:srgbClr val="000000"/>
                </a:solidFill>
                <a:effectLst/>
                <a:latin typeface="Calibri Light" panose="020F0302020204030204" pitchFamily="34" charset="0"/>
                <a:cs typeface="Calibri Light" panose="020F0302020204030204" pitchFamily="34" charset="0"/>
              </a:rPr>
              <a:t>1. </a:t>
            </a:r>
            <a:r>
              <a:rPr lang="en-GB" sz="2400" u="none" strike="noStrike" dirty="0">
                <a:solidFill>
                  <a:srgbClr val="FF3EAC"/>
                </a:solidFill>
                <a:effectLst/>
                <a:latin typeface="Calibri Light" panose="020F0302020204030204" pitchFamily="34" charset="0"/>
                <a:cs typeface="Calibri Light" panose="020F0302020204030204" pitchFamily="34" charset="0"/>
              </a:rPr>
              <a:t>Exaggeration for Effect</a:t>
            </a:r>
          </a:p>
          <a:p>
            <a:pPr algn="l"/>
            <a:r>
              <a:rPr lang="en-GB" sz="2400" u="none" strike="noStrike" dirty="0">
                <a:solidFill>
                  <a:srgbClr val="000000"/>
                </a:solidFill>
                <a:effectLst/>
                <a:latin typeface="Calibri Light" panose="020F0302020204030204" pitchFamily="34" charset="0"/>
                <a:cs typeface="Calibri Light" panose="020F0302020204030204" pitchFamily="34" charset="0"/>
              </a:rPr>
              <a:t>Philips exaggerates the burdens of marriage, such as 'the best of husbands are so hard to please' and the 'pangs of childbirth,' to emphasise the challenges women face in marital life. This overstatement underscores her point while also creating a satirical tone.</a:t>
            </a:r>
          </a:p>
          <a:p>
            <a:pPr algn="l"/>
            <a:r>
              <a:rPr lang="en-GB" sz="2400" u="none" strike="noStrike" dirty="0">
                <a:solidFill>
                  <a:srgbClr val="000000"/>
                </a:solidFill>
                <a:effectLst/>
                <a:latin typeface="Calibri Light" panose="020F0302020204030204" pitchFamily="34" charset="0"/>
                <a:cs typeface="Calibri Light" panose="020F0302020204030204" pitchFamily="34" charset="0"/>
              </a:rPr>
              <a:t>2. </a:t>
            </a:r>
            <a:r>
              <a:rPr lang="en-GB" sz="2400" u="none" strike="noStrike" dirty="0">
                <a:solidFill>
                  <a:srgbClr val="FF3EAC"/>
                </a:solidFill>
                <a:effectLst/>
                <a:latin typeface="Calibri Light" panose="020F0302020204030204" pitchFamily="34" charset="0"/>
                <a:cs typeface="Calibri Light" panose="020F0302020204030204" pitchFamily="34" charset="0"/>
              </a:rPr>
              <a:t>Irony</a:t>
            </a:r>
          </a:p>
          <a:p>
            <a:pPr algn="l"/>
            <a:r>
              <a:rPr lang="en-GB" sz="2400" u="none" strike="noStrike" dirty="0">
                <a:solidFill>
                  <a:srgbClr val="000000"/>
                </a:solidFill>
                <a:effectLst/>
                <a:latin typeface="Calibri Light" panose="020F0302020204030204" pitchFamily="34" charset="0"/>
                <a:cs typeface="Calibri Light" panose="020F0302020204030204" pitchFamily="34" charset="0"/>
              </a:rPr>
              <a:t>There is an underlying irony in the poem, particularly in the suggestion that remaining unmarried is a way to achieve happiness, freedom, and innocence. This would have been a subversive idea in a time when women were expected to marry and fulfil their roles as wives and mothers. The advice to 'turn apostate to love’s levity' pokes fun at societal expectations of romantic love and marriage.</a:t>
            </a:r>
          </a:p>
          <a:p>
            <a:pPr algn="l"/>
            <a:r>
              <a:rPr lang="en-GB" sz="2400" u="none" strike="noStrike" dirty="0">
                <a:solidFill>
                  <a:srgbClr val="000000"/>
                </a:solidFill>
                <a:effectLst/>
                <a:latin typeface="Calibri Light" panose="020F0302020204030204" pitchFamily="34" charset="0"/>
                <a:cs typeface="Calibri Light" panose="020F0302020204030204" pitchFamily="34" charset="0"/>
              </a:rPr>
              <a:t>3. </a:t>
            </a:r>
            <a:r>
              <a:rPr lang="en-GB" sz="2400" u="none" strike="noStrike" dirty="0">
                <a:solidFill>
                  <a:srgbClr val="FF3EAC"/>
                </a:solidFill>
                <a:effectLst/>
                <a:latin typeface="Calibri Light" panose="020F0302020204030204" pitchFamily="34" charset="0"/>
                <a:cs typeface="Calibri Light" panose="020F0302020204030204" pitchFamily="34" charset="0"/>
              </a:rPr>
              <a:t>Critique of Social Norms</a:t>
            </a:r>
          </a:p>
          <a:p>
            <a:pPr algn="l"/>
            <a:r>
              <a:rPr lang="en-GB" sz="2400" u="none" strike="noStrike" dirty="0">
                <a:solidFill>
                  <a:srgbClr val="000000"/>
                </a:solidFill>
                <a:effectLst/>
                <a:latin typeface="Calibri Light" panose="020F0302020204030204" pitchFamily="34" charset="0"/>
                <a:cs typeface="Calibri Light" panose="020F0302020204030204" pitchFamily="34" charset="0"/>
              </a:rPr>
              <a:t>By glorifying a 'virgin state' and criticising matrimony, the poem subtly mocks the societal pressures on women to marry and endure the associated hardships. The humorous inclusion of the idiom 'leading apes in hell'—a phrase meant to scare women into marriage—further satirises the absurdity of such beliefs.</a:t>
            </a:r>
          </a:p>
          <a:p>
            <a:pPr algn="l"/>
            <a:r>
              <a:rPr lang="en-GB" sz="2400" u="none" strike="noStrike" dirty="0">
                <a:solidFill>
                  <a:srgbClr val="000000"/>
                </a:solidFill>
                <a:effectLst/>
                <a:latin typeface="Calibri Light" panose="020F0302020204030204" pitchFamily="34" charset="0"/>
                <a:cs typeface="Calibri Light" panose="020F0302020204030204" pitchFamily="34" charset="0"/>
              </a:rPr>
              <a:t>4. </a:t>
            </a:r>
            <a:r>
              <a:rPr lang="en-GB" sz="2400" u="none" strike="noStrike" dirty="0">
                <a:solidFill>
                  <a:srgbClr val="FF3EAC"/>
                </a:solidFill>
                <a:effectLst/>
                <a:latin typeface="Calibri Light" panose="020F0302020204030204" pitchFamily="34" charset="0"/>
                <a:cs typeface="Calibri Light" panose="020F0302020204030204" pitchFamily="34" charset="0"/>
              </a:rPr>
              <a:t>Purpose of Satire</a:t>
            </a:r>
          </a:p>
          <a:p>
            <a:pPr algn="l"/>
            <a:r>
              <a:rPr lang="en-GB" sz="2400" u="none" strike="noStrike" dirty="0">
                <a:solidFill>
                  <a:srgbClr val="000000"/>
                </a:solidFill>
                <a:effectLst/>
                <a:latin typeface="Calibri Light" panose="020F0302020204030204" pitchFamily="34" charset="0"/>
                <a:cs typeface="Calibri Light" panose="020F0302020204030204" pitchFamily="34" charset="0"/>
              </a:rPr>
              <a:t>The poem's ultimate goal is to provoke thought and perhaps amusement by exposing the unrealistic ideals of marriage and the oppressive roles forced upon women. It encourages readers (especially women) to question societal expectations and consider alternative paths.</a:t>
            </a:r>
          </a:p>
        </p:txBody>
      </p:sp>
    </p:spTree>
    <p:extLst>
      <p:ext uri="{BB962C8B-B14F-4D97-AF65-F5344CB8AC3E}">
        <p14:creationId xmlns:p14="http://schemas.microsoft.com/office/powerpoint/2010/main" val="1981310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fade">
                                      <p:cBhvr>
                                        <p:cTn id="12" dur="500"/>
                                        <p:tgtEl>
                                          <p:spTgt spid="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Effect transition="in" filter="fade">
                                      <p:cBhvr>
                                        <p:cTn id="25" dur="500"/>
                                        <p:tgtEl>
                                          <p:spTgt spid="5">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animEffect transition="in" filter="fade">
                                      <p:cBhvr>
                                        <p:cTn id="30" dur="500"/>
                                        <p:tgtEl>
                                          <p:spTgt spid="5">
                                            <p:txEl>
                                              <p:pRg st="2" end="2"/>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5">
                                            <p:txEl>
                                              <p:pRg st="3" end="3"/>
                                            </p:txEl>
                                          </p:spTgt>
                                        </p:tgtEl>
                                        <p:attrNameLst>
                                          <p:attrName>style.visibility</p:attrName>
                                        </p:attrNameLst>
                                      </p:cBhvr>
                                      <p:to>
                                        <p:strVal val="visible"/>
                                      </p:to>
                                    </p:set>
                                    <p:animEffect transition="in" filter="fade">
                                      <p:cBhvr>
                                        <p:cTn id="33" dur="500"/>
                                        <p:tgtEl>
                                          <p:spTgt spid="5">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5">
                                            <p:txEl>
                                              <p:pRg st="4" end="4"/>
                                            </p:txEl>
                                          </p:spTgt>
                                        </p:tgtEl>
                                        <p:attrNameLst>
                                          <p:attrName>style.visibility</p:attrName>
                                        </p:attrNameLst>
                                      </p:cBhvr>
                                      <p:to>
                                        <p:strVal val="visible"/>
                                      </p:to>
                                    </p:set>
                                    <p:animEffect transition="in" filter="fade">
                                      <p:cBhvr>
                                        <p:cTn id="38" dur="500"/>
                                        <p:tgtEl>
                                          <p:spTgt spid="5">
                                            <p:txEl>
                                              <p:pRg st="4" end="4"/>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5">
                                            <p:txEl>
                                              <p:pRg st="5" end="5"/>
                                            </p:txEl>
                                          </p:spTgt>
                                        </p:tgtEl>
                                        <p:attrNameLst>
                                          <p:attrName>style.visibility</p:attrName>
                                        </p:attrNameLst>
                                      </p:cBhvr>
                                      <p:to>
                                        <p:strVal val="visible"/>
                                      </p:to>
                                    </p:set>
                                    <p:animEffect transition="in" filter="fade">
                                      <p:cBhvr>
                                        <p:cTn id="41" dur="500"/>
                                        <p:tgtEl>
                                          <p:spTgt spid="5">
                                            <p:txEl>
                                              <p:pRg st="5" end="5"/>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5">
                                            <p:txEl>
                                              <p:pRg st="6" end="6"/>
                                            </p:txEl>
                                          </p:spTgt>
                                        </p:tgtEl>
                                        <p:attrNameLst>
                                          <p:attrName>style.visibility</p:attrName>
                                        </p:attrNameLst>
                                      </p:cBhvr>
                                      <p:to>
                                        <p:strVal val="visible"/>
                                      </p:to>
                                    </p:set>
                                    <p:animEffect transition="in" filter="fade">
                                      <p:cBhvr>
                                        <p:cTn id="46" dur="500"/>
                                        <p:tgtEl>
                                          <p:spTgt spid="5">
                                            <p:txEl>
                                              <p:pRg st="6" end="6"/>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5">
                                            <p:txEl>
                                              <p:pRg st="7" end="7"/>
                                            </p:txEl>
                                          </p:spTgt>
                                        </p:tgtEl>
                                        <p:attrNameLst>
                                          <p:attrName>style.visibility</p:attrName>
                                        </p:attrNameLst>
                                      </p:cBhvr>
                                      <p:to>
                                        <p:strVal val="visible"/>
                                      </p:to>
                                    </p:set>
                                    <p:animEffect transition="in" filter="fade">
                                      <p:cBhvr>
                                        <p:cTn id="49"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AE57CA-6532-5B99-624A-A8388EB79F77}"/>
              </a:ext>
            </a:extLst>
          </p:cNvPr>
          <p:cNvSpPr>
            <a:spLocks noGrp="1"/>
          </p:cNvSpPr>
          <p:nvPr>
            <p:ph sz="quarter" idx="13"/>
          </p:nvPr>
        </p:nvSpPr>
        <p:spPr>
          <a:xfrm>
            <a:off x="1066800" y="2476500"/>
            <a:ext cx="15697200" cy="2492188"/>
          </a:xfrm>
        </p:spPr>
        <p:txBody>
          <a:bodyPr>
            <a:normAutofit/>
          </a:bodyPr>
          <a:lstStyle/>
          <a:p>
            <a:pPr marL="0" indent="0" algn="l">
              <a:buNone/>
            </a:pPr>
            <a:r>
              <a:rPr lang="en-GB" sz="3600" dirty="0">
                <a:solidFill>
                  <a:srgbClr val="000000"/>
                </a:solidFill>
              </a:rPr>
              <a:t>C</a:t>
            </a:r>
            <a:r>
              <a:rPr lang="en-GB" sz="3600" u="none" strike="noStrike" dirty="0">
                <a:solidFill>
                  <a:srgbClr val="000000"/>
                </a:solidFill>
                <a:effectLst/>
              </a:rPr>
              <a:t>hoose two examples from the poem where Philips uses satire. For each example, you should:</a:t>
            </a:r>
          </a:p>
          <a:p>
            <a:pPr lvl="1">
              <a:buFont typeface="Courier New" panose="02070309020205020404" pitchFamily="49" charset="0"/>
              <a:buChar char="o"/>
            </a:pPr>
            <a:r>
              <a:rPr lang="en-GB" sz="3200" b="0" i="0" u="none" strike="noStrike" dirty="0">
                <a:solidFill>
                  <a:srgbClr val="000000"/>
                </a:solidFill>
                <a:effectLst/>
              </a:rPr>
              <a:t>Write a short explanation of how the example is satirical.</a:t>
            </a:r>
          </a:p>
          <a:p>
            <a:pPr lvl="1">
              <a:buFont typeface="Courier New" panose="02070309020205020404" pitchFamily="49" charset="0"/>
              <a:buChar char="o"/>
            </a:pPr>
            <a:r>
              <a:rPr lang="en-GB" sz="3200" b="0" i="0" u="none" strike="noStrike" dirty="0">
                <a:solidFill>
                  <a:srgbClr val="000000"/>
                </a:solidFill>
                <a:effectLst/>
              </a:rPr>
              <a:t>Comment on what societal belief or expectation Philips is criticising.</a:t>
            </a:r>
          </a:p>
          <a:p>
            <a:pPr marL="0" indent="0">
              <a:buNone/>
            </a:pPr>
            <a:endParaRPr lang="en-GB" sz="3600" dirty="0"/>
          </a:p>
        </p:txBody>
      </p:sp>
      <p:sp>
        <p:nvSpPr>
          <p:cNvPr id="3" name="Title 2">
            <a:extLst>
              <a:ext uri="{FF2B5EF4-FFF2-40B4-BE49-F238E27FC236}">
                <a16:creationId xmlns:a16="http://schemas.microsoft.com/office/drawing/2014/main" id="{CC837DC3-4FE2-6E2D-A81A-46564197C763}"/>
              </a:ext>
            </a:extLst>
          </p:cNvPr>
          <p:cNvSpPr>
            <a:spLocks noGrp="1"/>
          </p:cNvSpPr>
          <p:nvPr>
            <p:ph type="ctrTitle"/>
          </p:nvPr>
        </p:nvSpPr>
        <p:spPr/>
        <p:txBody>
          <a:bodyPr/>
          <a:lstStyle/>
          <a:p>
            <a:r>
              <a:rPr lang="en-GB" dirty="0"/>
              <a:t>Short task</a:t>
            </a:r>
          </a:p>
        </p:txBody>
      </p:sp>
      <p:pic>
        <p:nvPicPr>
          <p:cNvPr id="4" name="Graphic 3" descr="Stopwatch">
            <a:extLst>
              <a:ext uri="{FF2B5EF4-FFF2-40B4-BE49-F238E27FC236}">
                <a16:creationId xmlns:a16="http://schemas.microsoft.com/office/drawing/2014/main" id="{9B44251F-8527-6746-365D-99B63F6F7D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8625" y="8404105"/>
            <a:ext cx="1371600" cy="1371600"/>
          </a:xfrm>
          <a:prstGeom prst="rect">
            <a:avLst/>
          </a:prstGeom>
        </p:spPr>
      </p:pic>
      <p:sp>
        <p:nvSpPr>
          <p:cNvPr id="5" name="TextBox 4">
            <a:extLst>
              <a:ext uri="{FF2B5EF4-FFF2-40B4-BE49-F238E27FC236}">
                <a16:creationId xmlns:a16="http://schemas.microsoft.com/office/drawing/2014/main" id="{846A9D66-60C2-6835-5C10-B51830F48ECD}"/>
              </a:ext>
            </a:extLst>
          </p:cNvPr>
          <p:cNvSpPr txBox="1"/>
          <p:nvPr/>
        </p:nvSpPr>
        <p:spPr>
          <a:xfrm>
            <a:off x="62946" y="9775705"/>
            <a:ext cx="1575560" cy="507831"/>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sz="2700" dirty="0"/>
              <a:t>6 minutes</a:t>
            </a:r>
          </a:p>
        </p:txBody>
      </p:sp>
      <p:pic>
        <p:nvPicPr>
          <p:cNvPr id="6" name="Picture 5" descr="A page of a poem&#10;&#10;Description automatically generated">
            <a:extLst>
              <a:ext uri="{FF2B5EF4-FFF2-40B4-BE49-F238E27FC236}">
                <a16:creationId xmlns:a16="http://schemas.microsoft.com/office/drawing/2014/main" id="{11B6C1EB-4347-24C3-0C98-54E8D758076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173200" y="5473539"/>
            <a:ext cx="3265604" cy="43021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0661AF0F-0EF8-1BF7-99B3-246A14B065DB}"/>
              </a:ext>
            </a:extLst>
          </p:cNvPr>
          <p:cNvPicPr>
            <a:picLocks noChangeAspect="1"/>
          </p:cNvPicPr>
          <p:nvPr/>
        </p:nvPicPr>
        <p:blipFill>
          <a:blip r:embed="rId6">
            <a:duotone>
              <a:schemeClr val="accent5">
                <a:shade val="45000"/>
                <a:satMod val="135000"/>
              </a:schemeClr>
              <a:prstClr val="white"/>
            </a:duotone>
          </a:blip>
          <a:stretch>
            <a:fillRect/>
          </a:stretch>
        </p:blipFill>
        <p:spPr>
          <a:xfrm>
            <a:off x="1066800" y="1651000"/>
            <a:ext cx="4000500" cy="825500"/>
          </a:xfrm>
          <a:prstGeom prst="rect">
            <a:avLst/>
          </a:prstGeom>
        </p:spPr>
      </p:pic>
    </p:spTree>
    <p:extLst>
      <p:ext uri="{BB962C8B-B14F-4D97-AF65-F5344CB8AC3E}">
        <p14:creationId xmlns:p14="http://schemas.microsoft.com/office/powerpoint/2010/main" val="40196745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1291D7-2DB5-353E-617A-4A0C89E4E7F7}"/>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22D1BDE-8C86-CB36-705E-2DCA6B8484D4}"/>
              </a:ext>
            </a:extLst>
          </p:cNvPr>
          <p:cNvSpPr>
            <a:spLocks noGrp="1"/>
          </p:cNvSpPr>
          <p:nvPr>
            <p:ph sz="quarter" idx="13"/>
          </p:nvPr>
        </p:nvSpPr>
        <p:spPr>
          <a:xfrm>
            <a:off x="1066800" y="1889312"/>
            <a:ext cx="10363200" cy="2492188"/>
          </a:xfrm>
        </p:spPr>
        <p:txBody>
          <a:bodyPr/>
          <a:lstStyle/>
          <a:p>
            <a:r>
              <a:rPr lang="en-GB" dirty="0"/>
              <a:t>Finish your overview page.</a:t>
            </a:r>
          </a:p>
          <a:p>
            <a:endParaRPr lang="en-GB" dirty="0"/>
          </a:p>
          <a:p>
            <a:r>
              <a:rPr lang="en-GB" dirty="0"/>
              <a:t>Use all of your notes from today’s lesson as well as the key vocabulary for the poem.</a:t>
            </a:r>
          </a:p>
        </p:txBody>
      </p:sp>
      <p:pic>
        <p:nvPicPr>
          <p:cNvPr id="5" name="Graphic 4" descr="Stopwatch">
            <a:extLst>
              <a:ext uri="{FF2B5EF4-FFF2-40B4-BE49-F238E27FC236}">
                <a16:creationId xmlns:a16="http://schemas.microsoft.com/office/drawing/2014/main" id="{6B1BF994-FE10-4985-EEE9-9356611A1D8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9958" y="9122946"/>
            <a:ext cx="776781" cy="825500"/>
          </a:xfrm>
          <a:prstGeom prst="rect">
            <a:avLst/>
          </a:prstGeom>
        </p:spPr>
      </p:pic>
      <p:sp>
        <p:nvSpPr>
          <p:cNvPr id="6" name="TextBox 5">
            <a:extLst>
              <a:ext uri="{FF2B5EF4-FFF2-40B4-BE49-F238E27FC236}">
                <a16:creationId xmlns:a16="http://schemas.microsoft.com/office/drawing/2014/main" id="{A7F3C3E0-D933-7955-15E2-53177E7A1DCA}"/>
              </a:ext>
            </a:extLst>
          </p:cNvPr>
          <p:cNvSpPr txBox="1"/>
          <p:nvPr/>
        </p:nvSpPr>
        <p:spPr>
          <a:xfrm>
            <a:off x="6626" y="9948446"/>
            <a:ext cx="1356020" cy="33855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600" dirty="0">
                <a:latin typeface="Calibri Light" panose="020F0302020204030204" pitchFamily="34" charset="0"/>
                <a:cs typeface="Calibri Light" panose="020F0302020204030204" pitchFamily="34" charset="0"/>
              </a:rPr>
              <a:t>20 minutes</a:t>
            </a:r>
          </a:p>
        </p:txBody>
      </p:sp>
      <p:sp>
        <p:nvSpPr>
          <p:cNvPr id="7" name="TextBox 6">
            <a:extLst>
              <a:ext uri="{FF2B5EF4-FFF2-40B4-BE49-F238E27FC236}">
                <a16:creationId xmlns:a16="http://schemas.microsoft.com/office/drawing/2014/main" id="{C516C465-28EA-3749-461D-D99EEC52F159}"/>
              </a:ext>
            </a:extLst>
          </p:cNvPr>
          <p:cNvSpPr txBox="1"/>
          <p:nvPr/>
        </p:nvSpPr>
        <p:spPr>
          <a:xfrm>
            <a:off x="5486400" y="5102377"/>
            <a:ext cx="1981200" cy="4031873"/>
          </a:xfrm>
          <a:prstGeom prst="rect">
            <a:avLst/>
          </a:prstGeom>
          <a:noFill/>
          <a:ln>
            <a:solidFill>
              <a:srgbClr val="0097B2"/>
            </a:solidFill>
          </a:ln>
        </p:spPr>
        <p:txBody>
          <a:bodyPr wrap="square">
            <a:spAutoFit/>
          </a:bodyPr>
          <a:lstStyle/>
          <a:p>
            <a:r>
              <a:rPr lang="en-GB" sz="1600" dirty="0">
                <a:latin typeface="Calibri Light" panose="020F0302020204030204" pitchFamily="34" charset="0"/>
                <a:cs typeface="Calibri Light" panose="020F0302020204030204" pitchFamily="34" charset="0"/>
              </a:rPr>
              <a:t>Constraint</a:t>
            </a:r>
          </a:p>
          <a:p>
            <a:r>
              <a:rPr lang="en-GB" sz="1600" dirty="0">
                <a:latin typeface="Calibri Light" panose="020F0302020204030204" pitchFamily="34" charset="0"/>
                <a:cs typeface="Calibri Light" panose="020F0302020204030204" pitchFamily="34" charset="0"/>
              </a:rPr>
              <a:t>Independence</a:t>
            </a:r>
          </a:p>
          <a:p>
            <a:r>
              <a:rPr lang="en-GB" sz="1600" dirty="0">
                <a:latin typeface="Calibri Light" panose="020F0302020204030204" pitchFamily="34" charset="0"/>
                <a:cs typeface="Calibri Light" panose="020F0302020204030204" pitchFamily="34" charset="0"/>
              </a:rPr>
              <a:t>Sacrifice</a:t>
            </a:r>
          </a:p>
          <a:p>
            <a:r>
              <a:rPr lang="en-GB" sz="1600" dirty="0">
                <a:latin typeface="Calibri Light" panose="020F0302020204030204" pitchFamily="34" charset="0"/>
                <a:cs typeface="Calibri Light" panose="020F0302020204030204" pitchFamily="34" charset="0"/>
              </a:rPr>
              <a:t>Expectations</a:t>
            </a:r>
          </a:p>
          <a:p>
            <a:r>
              <a:rPr lang="en-GB" sz="1600" dirty="0">
                <a:latin typeface="Calibri Light" panose="020F0302020204030204" pitchFamily="34" charset="0"/>
                <a:cs typeface="Calibri Light" panose="020F0302020204030204" pitchFamily="34" charset="0"/>
              </a:rPr>
              <a:t>Rebellion</a:t>
            </a:r>
          </a:p>
          <a:p>
            <a:r>
              <a:rPr lang="en-GB" sz="1600" dirty="0">
                <a:latin typeface="Calibri Light" panose="020F0302020204030204" pitchFamily="34" charset="0"/>
                <a:cs typeface="Calibri Light" panose="020F0302020204030204" pitchFamily="34" charset="0"/>
              </a:rPr>
              <a:t>Conformity</a:t>
            </a:r>
          </a:p>
          <a:p>
            <a:r>
              <a:rPr lang="en-GB" sz="1600" dirty="0">
                <a:latin typeface="Calibri Light" panose="020F0302020204030204" pitchFamily="34" charset="0"/>
                <a:cs typeface="Calibri Light" panose="020F0302020204030204" pitchFamily="34" charset="0"/>
              </a:rPr>
              <a:t>Patriarchy</a:t>
            </a:r>
          </a:p>
          <a:p>
            <a:r>
              <a:rPr lang="en-GB" sz="1600" dirty="0">
                <a:latin typeface="Calibri Light" panose="020F0302020204030204" pitchFamily="34" charset="0"/>
                <a:cs typeface="Calibri Light" panose="020F0302020204030204" pitchFamily="34" charset="0"/>
              </a:rPr>
              <a:t>Liberation</a:t>
            </a:r>
          </a:p>
          <a:p>
            <a:r>
              <a:rPr lang="en-GB" sz="1600" dirty="0">
                <a:latin typeface="Calibri Light" panose="020F0302020204030204" pitchFamily="34" charset="0"/>
                <a:cs typeface="Calibri Light" panose="020F0302020204030204" pitchFamily="34" charset="0"/>
              </a:rPr>
              <a:t>Virtue</a:t>
            </a:r>
          </a:p>
          <a:p>
            <a:r>
              <a:rPr lang="en-GB" sz="1600" dirty="0">
                <a:latin typeface="Calibri Light" panose="020F0302020204030204" pitchFamily="34" charset="0"/>
                <a:cs typeface="Calibri Light" panose="020F0302020204030204" pitchFamily="34" charset="0"/>
              </a:rPr>
              <a:t>Social norms</a:t>
            </a:r>
          </a:p>
          <a:p>
            <a:r>
              <a:rPr lang="en-GB" sz="1600" dirty="0">
                <a:latin typeface="Calibri Light" panose="020F0302020204030204" pitchFamily="34" charset="0"/>
                <a:cs typeface="Calibri Light" panose="020F0302020204030204" pitchFamily="34" charset="0"/>
              </a:rPr>
              <a:t>Autonomy</a:t>
            </a:r>
          </a:p>
          <a:p>
            <a:r>
              <a:rPr lang="en-GB" sz="1600" dirty="0">
                <a:latin typeface="Calibri Light" panose="020F0302020204030204" pitchFamily="34" charset="0"/>
                <a:cs typeface="Calibri Light" panose="020F0302020204030204" pitchFamily="34" charset="0"/>
              </a:rPr>
              <a:t>Caution</a:t>
            </a:r>
          </a:p>
          <a:p>
            <a:r>
              <a:rPr lang="en-GB" sz="1600" dirty="0">
                <a:latin typeface="Calibri Light" panose="020F0302020204030204" pitchFamily="34" charset="0"/>
                <a:cs typeface="Calibri Light" panose="020F0302020204030204" pitchFamily="34" charset="0"/>
              </a:rPr>
              <a:t>Resistance</a:t>
            </a:r>
          </a:p>
          <a:p>
            <a:r>
              <a:rPr lang="en-GB" sz="1600" dirty="0">
                <a:latin typeface="Calibri Light" panose="020F0302020204030204" pitchFamily="34" charset="0"/>
                <a:cs typeface="Calibri Light" panose="020F0302020204030204" pitchFamily="34" charset="0"/>
              </a:rPr>
              <a:t>Freedom</a:t>
            </a:r>
          </a:p>
          <a:p>
            <a:r>
              <a:rPr lang="en-GB" sz="1600" dirty="0">
                <a:latin typeface="Calibri Light" panose="020F0302020204030204" pitchFamily="34" charset="0"/>
                <a:cs typeface="Calibri Light" panose="020F0302020204030204" pitchFamily="34" charset="0"/>
              </a:rPr>
              <a:t>Individuality</a:t>
            </a:r>
          </a:p>
          <a:p>
            <a:r>
              <a:rPr lang="en-GB" sz="1600" dirty="0">
                <a:latin typeface="Calibri Light" panose="020F0302020204030204" pitchFamily="34" charset="0"/>
                <a:cs typeface="Calibri Light" panose="020F0302020204030204" pitchFamily="34" charset="0"/>
              </a:rPr>
              <a:t>Gender roles</a:t>
            </a:r>
          </a:p>
        </p:txBody>
      </p:sp>
      <p:pic>
        <p:nvPicPr>
          <p:cNvPr id="8" name="Picture 7">
            <a:extLst>
              <a:ext uri="{FF2B5EF4-FFF2-40B4-BE49-F238E27FC236}">
                <a16:creationId xmlns:a16="http://schemas.microsoft.com/office/drawing/2014/main" id="{5126EA03-5DF8-F313-60E9-9451D5B54681}"/>
              </a:ext>
            </a:extLst>
          </p:cNvPr>
          <p:cNvPicPr>
            <a:picLocks noChangeAspect="1"/>
          </p:cNvPicPr>
          <p:nvPr/>
        </p:nvPicPr>
        <p:blipFill>
          <a:blip r:embed="rId5"/>
          <a:stretch>
            <a:fillRect/>
          </a:stretch>
        </p:blipFill>
        <p:spPr>
          <a:xfrm>
            <a:off x="5486400" y="4714247"/>
            <a:ext cx="1593850" cy="412750"/>
          </a:xfrm>
          <a:prstGeom prst="rect">
            <a:avLst/>
          </a:prstGeom>
        </p:spPr>
      </p:pic>
      <p:pic>
        <p:nvPicPr>
          <p:cNvPr id="9" name="Picture 8" descr="A close-up of a notebook&#10;&#10;Description automatically generated">
            <a:extLst>
              <a:ext uri="{FF2B5EF4-FFF2-40B4-BE49-F238E27FC236}">
                <a16:creationId xmlns:a16="http://schemas.microsoft.com/office/drawing/2014/main" id="{7890F94D-9DD9-4F65-9D49-53FB7D924E7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115800" y="1889312"/>
            <a:ext cx="5443384" cy="7848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3" name="Straight Arrow Connector 2">
            <a:extLst>
              <a:ext uri="{FF2B5EF4-FFF2-40B4-BE49-F238E27FC236}">
                <a16:creationId xmlns:a16="http://schemas.microsoft.com/office/drawing/2014/main" id="{31055DFC-6FCC-D68A-5166-1C543B08DC29}"/>
              </a:ext>
            </a:extLst>
          </p:cNvPr>
          <p:cNvCxnSpPr>
            <a:cxnSpLocks/>
          </p:cNvCxnSpPr>
          <p:nvPr/>
        </p:nvCxnSpPr>
        <p:spPr>
          <a:xfrm>
            <a:off x="11201400" y="5905501"/>
            <a:ext cx="14478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02726258-63EB-4C3B-F594-100B181753D1}"/>
              </a:ext>
            </a:extLst>
          </p:cNvPr>
          <p:cNvCxnSpPr>
            <a:cxnSpLocks/>
          </p:cNvCxnSpPr>
          <p:nvPr/>
        </p:nvCxnSpPr>
        <p:spPr>
          <a:xfrm>
            <a:off x="11201400" y="8572500"/>
            <a:ext cx="1447800"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509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CCF1EFF-8BB4-83D2-D78E-1C6DD8BF77A3}"/>
              </a:ext>
            </a:extLst>
          </p:cNvPr>
          <p:cNvSpPr>
            <a:spLocks noGrp="1"/>
          </p:cNvSpPr>
          <p:nvPr>
            <p:ph sz="quarter" idx="13"/>
          </p:nvPr>
        </p:nvSpPr>
        <p:spPr/>
        <p:txBody>
          <a:bodyPr/>
          <a:lstStyle/>
          <a:p>
            <a:pPr marL="0" indent="0">
              <a:buNone/>
            </a:pPr>
            <a:r>
              <a:rPr lang="en-GB" dirty="0"/>
              <a:t>Share your notes with a partner.</a:t>
            </a:r>
          </a:p>
        </p:txBody>
      </p:sp>
    </p:spTree>
    <p:extLst>
      <p:ext uri="{BB962C8B-B14F-4D97-AF65-F5344CB8AC3E}">
        <p14:creationId xmlns:p14="http://schemas.microsoft.com/office/powerpoint/2010/main" val="398546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43544A9-C2B2-8947-B660-A4232775D0F4}"/>
              </a:ext>
            </a:extLst>
          </p:cNvPr>
          <p:cNvSpPr>
            <a:spLocks noGrp="1"/>
          </p:cNvSpPr>
          <p:nvPr>
            <p:ph type="title"/>
          </p:nvPr>
        </p:nvSpPr>
        <p:spPr/>
        <p:txBody>
          <a:bodyPr/>
          <a:lstStyle/>
          <a:p>
            <a:r>
              <a:rPr lang="en-GB" dirty="0"/>
              <a:t>Analysing ‘A married State’</a:t>
            </a:r>
          </a:p>
        </p:txBody>
      </p:sp>
      <p:sp>
        <p:nvSpPr>
          <p:cNvPr id="5" name="Content Placeholder 4">
            <a:extLst>
              <a:ext uri="{FF2B5EF4-FFF2-40B4-BE49-F238E27FC236}">
                <a16:creationId xmlns:a16="http://schemas.microsoft.com/office/drawing/2014/main" id="{5FDA4A7B-39C0-EFF0-8A1A-3E3F0C31483C}"/>
              </a:ext>
            </a:extLst>
          </p:cNvPr>
          <p:cNvSpPr>
            <a:spLocks noGrp="1"/>
          </p:cNvSpPr>
          <p:nvPr>
            <p:ph idx="1"/>
          </p:nvPr>
        </p:nvSpPr>
        <p:spPr/>
        <p:txBody>
          <a:bodyPr/>
          <a:lstStyle/>
          <a:p>
            <a:pPr marL="0" indent="0">
              <a:buNone/>
            </a:pPr>
            <a:r>
              <a:rPr lang="en-GB" dirty="0"/>
              <a:t>Do now:</a:t>
            </a:r>
          </a:p>
          <a:p>
            <a:pPr marL="0" indent="0">
              <a:buNone/>
            </a:pPr>
            <a:endParaRPr lang="en-GB" dirty="0"/>
          </a:p>
          <a:p>
            <a:pPr marL="0" indent="0">
              <a:buNone/>
            </a:pPr>
            <a:r>
              <a:rPr lang="en-GB" dirty="0"/>
              <a:t>Finish this sentence -</a:t>
            </a:r>
          </a:p>
          <a:p>
            <a:r>
              <a:rPr lang="en-GB" dirty="0"/>
              <a:t>‘A Married State’ is about….</a:t>
            </a:r>
          </a:p>
        </p:txBody>
      </p:sp>
      <p:sp>
        <p:nvSpPr>
          <p:cNvPr id="6" name="Content Placeholder 5">
            <a:extLst>
              <a:ext uri="{FF2B5EF4-FFF2-40B4-BE49-F238E27FC236}">
                <a16:creationId xmlns:a16="http://schemas.microsoft.com/office/drawing/2014/main" id="{C4E16D4B-4842-544E-AD3B-B52D0AB3976A}"/>
              </a:ext>
            </a:extLst>
          </p:cNvPr>
          <p:cNvSpPr>
            <a:spLocks noGrp="1"/>
          </p:cNvSpPr>
          <p:nvPr>
            <p:ph sz="quarter" idx="10"/>
          </p:nvPr>
        </p:nvSpPr>
        <p:spPr/>
        <p:txBody>
          <a:bodyPr/>
          <a:lstStyle/>
          <a:p>
            <a:r>
              <a:rPr lang="en-GB" dirty="0"/>
              <a:t>2</a:t>
            </a:r>
          </a:p>
        </p:txBody>
      </p:sp>
      <p:sp>
        <p:nvSpPr>
          <p:cNvPr id="7" name="Text Placeholder 6">
            <a:extLst>
              <a:ext uri="{FF2B5EF4-FFF2-40B4-BE49-F238E27FC236}">
                <a16:creationId xmlns:a16="http://schemas.microsoft.com/office/drawing/2014/main" id="{64786B43-4456-1B75-8D6E-314A0E91A8E8}"/>
              </a:ext>
            </a:extLst>
          </p:cNvPr>
          <p:cNvSpPr>
            <a:spLocks noGrp="1"/>
          </p:cNvSpPr>
          <p:nvPr>
            <p:ph type="body" sz="quarter" idx="11"/>
          </p:nvPr>
        </p:nvSpPr>
        <p:spPr/>
        <p:txBody>
          <a:bodyPr/>
          <a:lstStyle/>
          <a:p>
            <a:r>
              <a:rPr lang="en-GB" dirty="0"/>
              <a:t>Learning question: how does Philips present her ideas in the poem?</a:t>
            </a:r>
          </a:p>
        </p:txBody>
      </p:sp>
    </p:spTree>
    <p:extLst>
      <p:ext uri="{BB962C8B-B14F-4D97-AF65-F5344CB8AC3E}">
        <p14:creationId xmlns:p14="http://schemas.microsoft.com/office/powerpoint/2010/main" val="6100159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5533C1-492B-44CC-BC4D-511344522B3A}"/>
              </a:ext>
            </a:extLst>
          </p:cNvPr>
          <p:cNvSpPr>
            <a:spLocks noGrp="1"/>
          </p:cNvSpPr>
          <p:nvPr>
            <p:ph sz="quarter" idx="13"/>
          </p:nvPr>
        </p:nvSpPr>
        <p:spPr>
          <a:xfrm>
            <a:off x="1066800" y="2537361"/>
            <a:ext cx="15697200" cy="1615539"/>
          </a:xfrm>
        </p:spPr>
        <p:txBody>
          <a:bodyPr/>
          <a:lstStyle/>
          <a:p>
            <a:pPr marL="0" indent="0">
              <a:buNone/>
            </a:pPr>
            <a:r>
              <a:rPr lang="en-GB" dirty="0">
                <a:solidFill>
                  <a:srgbClr val="000000"/>
                </a:solidFill>
              </a:rPr>
              <a:t>R</a:t>
            </a:r>
            <a:r>
              <a:rPr lang="en-GB" u="none" strike="noStrike" dirty="0">
                <a:solidFill>
                  <a:srgbClr val="000000"/>
                </a:solidFill>
                <a:effectLst/>
              </a:rPr>
              <a:t>eflect on whether Philips’ poem is still relevant today. Do societal pressures on women still exist, and how might they compare to the expectations Philips describes in the 17th century?</a:t>
            </a:r>
            <a:endParaRPr lang="en-GB" dirty="0"/>
          </a:p>
        </p:txBody>
      </p:sp>
      <p:sp>
        <p:nvSpPr>
          <p:cNvPr id="3" name="Title 2">
            <a:extLst>
              <a:ext uri="{FF2B5EF4-FFF2-40B4-BE49-F238E27FC236}">
                <a16:creationId xmlns:a16="http://schemas.microsoft.com/office/drawing/2014/main" id="{379825FA-6583-F5BE-055A-5B0AA8CDDF61}"/>
              </a:ext>
            </a:extLst>
          </p:cNvPr>
          <p:cNvSpPr>
            <a:spLocks noGrp="1"/>
          </p:cNvSpPr>
          <p:nvPr>
            <p:ph type="ctrTitle"/>
          </p:nvPr>
        </p:nvSpPr>
        <p:spPr/>
        <p:txBody>
          <a:bodyPr/>
          <a:lstStyle/>
          <a:p>
            <a:r>
              <a:rPr lang="en-GB" dirty="0"/>
              <a:t>Gender expectations</a:t>
            </a:r>
          </a:p>
        </p:txBody>
      </p:sp>
    </p:spTree>
    <p:extLst>
      <p:ext uri="{BB962C8B-B14F-4D97-AF65-F5344CB8AC3E}">
        <p14:creationId xmlns:p14="http://schemas.microsoft.com/office/powerpoint/2010/main" val="794599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23FB423-9CD4-28EF-F1A2-F922750AF22C}"/>
              </a:ext>
            </a:extLst>
          </p:cNvPr>
          <p:cNvSpPr>
            <a:spLocks noGrp="1"/>
          </p:cNvSpPr>
          <p:nvPr>
            <p:ph sz="quarter" idx="13"/>
          </p:nvPr>
        </p:nvSpPr>
        <p:spPr>
          <a:xfrm>
            <a:off x="1046922" y="2658660"/>
            <a:ext cx="15697200" cy="1120588"/>
          </a:xfrm>
        </p:spPr>
        <p:txBody>
          <a:bodyPr/>
          <a:lstStyle/>
          <a:p>
            <a:pPr marL="0" indent="0">
              <a:buNone/>
            </a:pPr>
            <a:r>
              <a:rPr lang="en-GB" dirty="0"/>
              <a:t>Why do you think this poem is only one stanza? Why might Philips have chosen to present her poem in this way?</a:t>
            </a:r>
          </a:p>
        </p:txBody>
      </p:sp>
      <p:sp>
        <p:nvSpPr>
          <p:cNvPr id="3" name="Title 2">
            <a:extLst>
              <a:ext uri="{FF2B5EF4-FFF2-40B4-BE49-F238E27FC236}">
                <a16:creationId xmlns:a16="http://schemas.microsoft.com/office/drawing/2014/main" id="{0F0B9DBF-2375-7E1C-38C1-1EFB13D4D20F}"/>
              </a:ext>
            </a:extLst>
          </p:cNvPr>
          <p:cNvSpPr>
            <a:spLocks noGrp="1"/>
          </p:cNvSpPr>
          <p:nvPr>
            <p:ph type="ctrTitle"/>
          </p:nvPr>
        </p:nvSpPr>
        <p:spPr/>
        <p:txBody>
          <a:bodyPr/>
          <a:lstStyle/>
          <a:p>
            <a:r>
              <a:rPr lang="en-GB" dirty="0"/>
              <a:t>Structure</a:t>
            </a:r>
          </a:p>
        </p:txBody>
      </p:sp>
      <p:sp>
        <p:nvSpPr>
          <p:cNvPr id="5" name="TextBox 4">
            <a:extLst>
              <a:ext uri="{FF2B5EF4-FFF2-40B4-BE49-F238E27FC236}">
                <a16:creationId xmlns:a16="http://schemas.microsoft.com/office/drawing/2014/main" id="{3D526E18-E8D6-409E-C35D-702E8B03724B}"/>
              </a:ext>
            </a:extLst>
          </p:cNvPr>
          <p:cNvSpPr txBox="1"/>
          <p:nvPr/>
        </p:nvSpPr>
        <p:spPr>
          <a:xfrm>
            <a:off x="1046922" y="4305300"/>
            <a:ext cx="15697200" cy="5262979"/>
          </a:xfrm>
          <a:prstGeom prst="rect">
            <a:avLst/>
          </a:prstGeom>
          <a:noFill/>
          <a:ln>
            <a:solidFill>
              <a:srgbClr val="0097B2"/>
            </a:solidFill>
          </a:ln>
        </p:spPr>
        <p:txBody>
          <a:bodyPr wrap="square">
            <a:spAutoFit/>
          </a:bodyPr>
          <a:lstStyle/>
          <a:p>
            <a:pPr algn="l">
              <a:buFont typeface="+mj-lt"/>
              <a:buAutoNum type="arabicPeriod"/>
            </a:pPr>
            <a:r>
              <a:rPr lang="en-GB" sz="2400" u="none" strike="noStrike" dirty="0">
                <a:solidFill>
                  <a:srgbClr val="000000"/>
                </a:solidFill>
                <a:effectLst/>
                <a:latin typeface="Calibri Light" panose="020F0302020204030204" pitchFamily="34" charset="0"/>
                <a:cs typeface="Calibri Light" panose="020F0302020204030204" pitchFamily="34" charset="0"/>
              </a:rPr>
              <a:t>Cohesion – The single stanza creates a unified and focused argument, making the critique of marriage and the advice to remain unmarried feel direct and uninterrupted.</a:t>
            </a:r>
          </a:p>
          <a:p>
            <a:pPr algn="l">
              <a:buFont typeface="+mj-lt"/>
              <a:buAutoNum type="arabicPeriod"/>
            </a:pPr>
            <a:endParaRPr lang="en-GB" sz="2400" u="none" strike="noStrike" dirty="0">
              <a:solidFill>
                <a:srgbClr val="000000"/>
              </a:solidFill>
              <a:effectLst/>
              <a:latin typeface="Calibri Light" panose="020F0302020204030204" pitchFamily="34" charset="0"/>
              <a:cs typeface="Calibri Light" panose="020F0302020204030204" pitchFamily="34" charset="0"/>
            </a:endParaRPr>
          </a:p>
          <a:p>
            <a:pPr algn="l">
              <a:buFont typeface="+mj-lt"/>
              <a:buAutoNum type="arabicPeriod"/>
            </a:pPr>
            <a:r>
              <a:rPr lang="en-GB" sz="2400" u="none" strike="noStrike" dirty="0">
                <a:solidFill>
                  <a:srgbClr val="000000"/>
                </a:solidFill>
                <a:effectLst/>
                <a:latin typeface="Calibri Light" panose="020F0302020204030204" pitchFamily="34" charset="0"/>
                <a:cs typeface="Calibri Light" panose="020F0302020204030204" pitchFamily="34" charset="0"/>
              </a:rPr>
              <a:t>Pace and urgency – Without breaks, the poem flows continuously, giving it a sense of urgency and insistence. This reflects the speaker's determination to convey their point.</a:t>
            </a:r>
          </a:p>
          <a:p>
            <a:pPr algn="l">
              <a:buFont typeface="+mj-lt"/>
              <a:buAutoNum type="arabicPeriod"/>
            </a:pPr>
            <a:endParaRPr lang="en-GB" sz="2400" u="none" strike="noStrike" dirty="0">
              <a:solidFill>
                <a:srgbClr val="000000"/>
              </a:solidFill>
              <a:effectLst/>
              <a:latin typeface="Calibri Light" panose="020F0302020204030204" pitchFamily="34" charset="0"/>
              <a:cs typeface="Calibri Light" panose="020F0302020204030204" pitchFamily="34" charset="0"/>
            </a:endParaRPr>
          </a:p>
          <a:p>
            <a:pPr algn="l">
              <a:buFont typeface="+mj-lt"/>
              <a:buAutoNum type="arabicPeriod"/>
            </a:pPr>
            <a:r>
              <a:rPr lang="en-GB" sz="2400" u="none" strike="noStrike" dirty="0">
                <a:solidFill>
                  <a:srgbClr val="000000"/>
                </a:solidFill>
                <a:effectLst/>
                <a:latin typeface="Calibri Light" panose="020F0302020204030204" pitchFamily="34" charset="0"/>
                <a:cs typeface="Calibri Light" panose="020F0302020204030204" pitchFamily="34" charset="0"/>
              </a:rPr>
              <a:t>Logical progression – The single stanza allows the argument to develop seamlessly, moving from a critique of marriage to a celebration of single life and ending with direct advice.</a:t>
            </a:r>
          </a:p>
          <a:p>
            <a:pPr algn="l">
              <a:buFont typeface="+mj-lt"/>
              <a:buAutoNum type="arabicPeriod"/>
            </a:pPr>
            <a:endParaRPr lang="en-GB" sz="2400" u="none" strike="noStrike" dirty="0">
              <a:solidFill>
                <a:srgbClr val="000000"/>
              </a:solidFill>
              <a:effectLst/>
              <a:latin typeface="Calibri Light" panose="020F0302020204030204" pitchFamily="34" charset="0"/>
              <a:cs typeface="Calibri Light" panose="020F0302020204030204" pitchFamily="34" charset="0"/>
            </a:endParaRPr>
          </a:p>
          <a:p>
            <a:pPr algn="l">
              <a:buFont typeface="+mj-lt"/>
              <a:buAutoNum type="arabicPeriod"/>
            </a:pPr>
            <a:r>
              <a:rPr lang="en-GB" sz="2400" u="none" strike="noStrike" dirty="0">
                <a:solidFill>
                  <a:srgbClr val="000000"/>
                </a:solidFill>
                <a:effectLst/>
                <a:latin typeface="Calibri Light" panose="020F0302020204030204" pitchFamily="34" charset="0"/>
                <a:cs typeface="Calibri Light" panose="020F0302020204030204" pitchFamily="34" charset="0"/>
              </a:rPr>
              <a:t>Satirical tone – The uninterrupted structure mirrors the speaker’s satirical, almost relentless dismissal of marriage, enhancing the sharpness of the critique.</a:t>
            </a:r>
          </a:p>
          <a:p>
            <a:pPr algn="l">
              <a:buFont typeface="+mj-lt"/>
              <a:buAutoNum type="arabicPeriod"/>
            </a:pPr>
            <a:endParaRPr lang="en-GB" sz="2400" u="none" strike="noStrike" dirty="0">
              <a:solidFill>
                <a:srgbClr val="000000"/>
              </a:solidFill>
              <a:effectLst/>
              <a:latin typeface="Calibri Light" panose="020F0302020204030204" pitchFamily="34" charset="0"/>
              <a:cs typeface="Calibri Light" panose="020F0302020204030204" pitchFamily="34" charset="0"/>
            </a:endParaRPr>
          </a:p>
          <a:p>
            <a:pPr algn="l">
              <a:buFont typeface="+mj-lt"/>
              <a:buAutoNum type="arabicPeriod"/>
            </a:pPr>
            <a:r>
              <a:rPr lang="en-GB" sz="2400" u="none" strike="noStrike" dirty="0">
                <a:solidFill>
                  <a:srgbClr val="000000"/>
                </a:solidFill>
                <a:effectLst/>
                <a:latin typeface="Calibri Light" panose="020F0302020204030204" pitchFamily="34" charset="0"/>
                <a:cs typeface="Calibri Light" panose="020F0302020204030204" pitchFamily="34" charset="0"/>
              </a:rPr>
              <a:t>Emphasis on unity – By avoiding divisions, the single stanza suggests that all the points made are interconnected and equally important, reinforcing the overall message about the burdens of matrimony.</a:t>
            </a:r>
          </a:p>
        </p:txBody>
      </p:sp>
      <p:pic>
        <p:nvPicPr>
          <p:cNvPr id="6" name="Picture 5">
            <a:extLst>
              <a:ext uri="{FF2B5EF4-FFF2-40B4-BE49-F238E27FC236}">
                <a16:creationId xmlns:a16="http://schemas.microsoft.com/office/drawing/2014/main" id="{CE30FF4C-8BCA-7756-1632-76076507C735}"/>
              </a:ext>
            </a:extLst>
          </p:cNvPr>
          <p:cNvPicPr>
            <a:picLocks noChangeAspect="1"/>
          </p:cNvPicPr>
          <p:nvPr/>
        </p:nvPicPr>
        <p:blipFill>
          <a:blip r:embed="rId3">
            <a:duotone>
              <a:schemeClr val="accent5">
                <a:shade val="45000"/>
                <a:satMod val="135000"/>
              </a:schemeClr>
              <a:prstClr val="white"/>
            </a:duotone>
          </a:blip>
          <a:stretch>
            <a:fillRect/>
          </a:stretch>
        </p:blipFill>
        <p:spPr>
          <a:xfrm>
            <a:off x="762000" y="1867947"/>
            <a:ext cx="5867400" cy="825500"/>
          </a:xfrm>
          <a:prstGeom prst="rect">
            <a:avLst/>
          </a:prstGeom>
        </p:spPr>
      </p:pic>
    </p:spTree>
    <p:extLst>
      <p:ext uri="{BB962C8B-B14F-4D97-AF65-F5344CB8AC3E}">
        <p14:creationId xmlns:p14="http://schemas.microsoft.com/office/powerpoint/2010/main" val="2219042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fade">
                                      <p:cBhvr>
                                        <p:cTn id="17" dur="5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6" end="6"/>
                                            </p:txEl>
                                          </p:spTgt>
                                        </p:tgtEl>
                                        <p:attrNameLst>
                                          <p:attrName>style.visibility</p:attrName>
                                        </p:attrNameLst>
                                      </p:cBhvr>
                                      <p:to>
                                        <p:strVal val="visible"/>
                                      </p:to>
                                    </p:set>
                                    <p:animEffect transition="in" filter="fade">
                                      <p:cBhvr>
                                        <p:cTn id="22" dur="500"/>
                                        <p:tgtEl>
                                          <p:spTgt spid="5">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8" end="8"/>
                                            </p:txEl>
                                          </p:spTgt>
                                        </p:tgtEl>
                                        <p:attrNameLst>
                                          <p:attrName>style.visibility</p:attrName>
                                        </p:attrNameLst>
                                      </p:cBhvr>
                                      <p:to>
                                        <p:strVal val="visible"/>
                                      </p:to>
                                    </p:set>
                                    <p:animEffect transition="in" filter="fade">
                                      <p:cBhvr>
                                        <p:cTn id="27"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83BBE5-57BA-C01A-1E95-9FE46E73D6BF}"/>
              </a:ext>
            </a:extLst>
          </p:cNvPr>
          <p:cNvSpPr>
            <a:spLocks noGrp="1"/>
          </p:cNvSpPr>
          <p:nvPr>
            <p:ph sz="quarter" idx="13"/>
          </p:nvPr>
        </p:nvSpPr>
        <p:spPr>
          <a:xfrm>
            <a:off x="1066800" y="2247900"/>
            <a:ext cx="5943600" cy="6915150"/>
          </a:xfrm>
        </p:spPr>
        <p:txBody>
          <a:bodyPr>
            <a:normAutofit/>
          </a:bodyPr>
          <a:lstStyle/>
          <a:p>
            <a:pPr marL="0" indent="0">
              <a:lnSpc>
                <a:spcPct val="114000"/>
              </a:lnSpc>
              <a:spcBef>
                <a:spcPts val="0"/>
              </a:spcBef>
              <a:buNone/>
            </a:pPr>
            <a:r>
              <a:rPr lang="en-US" sz="2400" dirty="0">
                <a:effectLst/>
                <a:latin typeface="Calibri Light" panose="020F0302020204030204" pitchFamily="34" charset="0"/>
                <a:ea typeface="MS Mincho" panose="02020609040205080304" pitchFamily="49" charset="-128"/>
                <a:cs typeface="Times New Roman" panose="02020603050405020304" pitchFamily="18" charset="0"/>
              </a:rPr>
              <a:t>A married state affords but little ease;</a:t>
            </a:r>
            <a:br>
              <a:rPr lang="en-US" sz="2400" dirty="0">
                <a:effectLst/>
                <a:latin typeface="Calibri Light" panose="020F0302020204030204" pitchFamily="34" charset="0"/>
                <a:ea typeface="MS Mincho" panose="02020609040205080304" pitchFamily="49" charset="-128"/>
                <a:cs typeface="Times New Roman" panose="02020603050405020304" pitchFamily="18" charset="0"/>
              </a:rPr>
            </a:br>
            <a:r>
              <a:rPr lang="en-US" sz="2400" dirty="0">
                <a:effectLst/>
                <a:latin typeface="Calibri Light" panose="020F0302020204030204" pitchFamily="34" charset="0"/>
                <a:ea typeface="MS Mincho" panose="02020609040205080304" pitchFamily="49" charset="-128"/>
                <a:cs typeface="Times New Roman" panose="02020603050405020304" pitchFamily="18" charset="0"/>
              </a:rPr>
              <a:t>The best of husbands are so hard to please: </a:t>
            </a:r>
            <a:endParaRPr lang="en-GB" sz="2400" dirty="0">
              <a:effectLst/>
              <a:latin typeface="Cambria" panose="02040503050406030204" pitchFamily="18" charset="0"/>
              <a:ea typeface="MS Mincho" panose="02020609040205080304" pitchFamily="49" charset="-128"/>
              <a:cs typeface="Times New Roman" panose="02020603050405020304" pitchFamily="18" charset="0"/>
            </a:endParaRPr>
          </a:p>
          <a:p>
            <a:pPr marL="0" indent="0">
              <a:lnSpc>
                <a:spcPct val="114000"/>
              </a:lnSpc>
              <a:spcBef>
                <a:spcPts val="0"/>
              </a:spcBef>
              <a:buNone/>
            </a:pPr>
            <a:r>
              <a:rPr lang="en-US" sz="2400" dirty="0">
                <a:effectLst/>
                <a:latin typeface="Calibri Light" panose="020F0302020204030204" pitchFamily="34" charset="0"/>
                <a:ea typeface="MS Mincho" panose="02020609040205080304" pitchFamily="49" charset="-128"/>
                <a:cs typeface="Times New Roman" panose="02020603050405020304" pitchFamily="18" charset="0"/>
              </a:rPr>
              <a:t>This in wives’ careful faces you may spell, </a:t>
            </a:r>
            <a:endParaRPr lang="en-GB" sz="2400" dirty="0">
              <a:effectLst/>
              <a:latin typeface="Cambria" panose="02040503050406030204" pitchFamily="18" charset="0"/>
              <a:ea typeface="MS Mincho" panose="02020609040205080304" pitchFamily="49" charset="-128"/>
              <a:cs typeface="Times New Roman" panose="02020603050405020304" pitchFamily="18" charset="0"/>
            </a:endParaRPr>
          </a:p>
          <a:p>
            <a:pPr marL="0" indent="0">
              <a:lnSpc>
                <a:spcPct val="114000"/>
              </a:lnSpc>
              <a:spcBef>
                <a:spcPts val="0"/>
              </a:spcBef>
              <a:buNone/>
            </a:pPr>
            <a:r>
              <a:rPr lang="en-US" sz="2400" dirty="0">
                <a:effectLst/>
                <a:latin typeface="Calibri Light" panose="020F0302020204030204" pitchFamily="34" charset="0"/>
                <a:ea typeface="MS Mincho" panose="02020609040205080304" pitchFamily="49" charset="-128"/>
                <a:cs typeface="Times New Roman" panose="02020603050405020304" pitchFamily="18" charset="0"/>
              </a:rPr>
              <a:t>Though they dissemble their misfortunes well. </a:t>
            </a:r>
            <a:endParaRPr lang="en-GB" sz="2400" dirty="0">
              <a:effectLst/>
              <a:latin typeface="Cambria" panose="02040503050406030204" pitchFamily="18" charset="0"/>
              <a:ea typeface="MS Mincho" panose="02020609040205080304" pitchFamily="49" charset="-128"/>
              <a:cs typeface="Times New Roman" panose="02020603050405020304" pitchFamily="18" charset="0"/>
            </a:endParaRPr>
          </a:p>
          <a:p>
            <a:pPr marL="0" indent="0">
              <a:lnSpc>
                <a:spcPct val="114000"/>
              </a:lnSpc>
              <a:spcBef>
                <a:spcPts val="0"/>
              </a:spcBef>
              <a:buNone/>
            </a:pPr>
            <a:r>
              <a:rPr lang="en-US" sz="2400" dirty="0">
                <a:effectLst/>
                <a:latin typeface="Calibri Light" panose="020F0302020204030204" pitchFamily="34" charset="0"/>
                <a:ea typeface="MS Mincho" panose="02020609040205080304" pitchFamily="49" charset="-128"/>
                <a:cs typeface="Times New Roman" panose="02020603050405020304" pitchFamily="18" charset="0"/>
              </a:rPr>
              <a:t>A virgin state is crowned with much content, </a:t>
            </a:r>
            <a:endParaRPr lang="en-GB" sz="2400" dirty="0">
              <a:effectLst/>
              <a:latin typeface="Cambria" panose="02040503050406030204" pitchFamily="18" charset="0"/>
              <a:ea typeface="MS Mincho" panose="02020609040205080304" pitchFamily="49" charset="-128"/>
              <a:cs typeface="Times New Roman" panose="02020603050405020304" pitchFamily="18" charset="0"/>
            </a:endParaRPr>
          </a:p>
          <a:p>
            <a:pPr marL="0" indent="0">
              <a:lnSpc>
                <a:spcPct val="114000"/>
              </a:lnSpc>
              <a:spcBef>
                <a:spcPts val="0"/>
              </a:spcBef>
              <a:buNone/>
            </a:pPr>
            <a:r>
              <a:rPr lang="en-US" sz="2400" dirty="0">
                <a:effectLst/>
                <a:latin typeface="Calibri Light" panose="020F0302020204030204" pitchFamily="34" charset="0"/>
                <a:ea typeface="MS Mincho" panose="02020609040205080304" pitchFamily="49" charset="-128"/>
                <a:cs typeface="Times New Roman" panose="02020603050405020304" pitchFamily="18" charset="0"/>
              </a:rPr>
              <a:t>It’s always happy as it’s innocent:</a:t>
            </a:r>
            <a:br>
              <a:rPr lang="en-US" sz="2400" dirty="0">
                <a:effectLst/>
                <a:latin typeface="Calibri Light" panose="020F0302020204030204" pitchFamily="34" charset="0"/>
                <a:ea typeface="MS Mincho" panose="02020609040205080304" pitchFamily="49" charset="-128"/>
                <a:cs typeface="Times New Roman" panose="02020603050405020304" pitchFamily="18" charset="0"/>
              </a:rPr>
            </a:br>
            <a:r>
              <a:rPr lang="en-US" sz="2400" dirty="0">
                <a:effectLst/>
                <a:latin typeface="Calibri Light" panose="020F0302020204030204" pitchFamily="34" charset="0"/>
                <a:ea typeface="MS Mincho" panose="02020609040205080304" pitchFamily="49" charset="-128"/>
                <a:cs typeface="Times New Roman" panose="02020603050405020304" pitchFamily="18" charset="0"/>
              </a:rPr>
              <a:t>No blustering husbands to create your fears, </a:t>
            </a:r>
            <a:endParaRPr lang="en-GB" sz="2400" dirty="0">
              <a:effectLst/>
              <a:latin typeface="Cambria" panose="02040503050406030204" pitchFamily="18" charset="0"/>
              <a:ea typeface="MS Mincho" panose="02020609040205080304" pitchFamily="49" charset="-128"/>
              <a:cs typeface="Times New Roman" panose="02020603050405020304" pitchFamily="18" charset="0"/>
            </a:endParaRPr>
          </a:p>
          <a:p>
            <a:pPr marL="0" indent="0">
              <a:lnSpc>
                <a:spcPct val="114000"/>
              </a:lnSpc>
              <a:spcBef>
                <a:spcPts val="0"/>
              </a:spcBef>
              <a:buNone/>
            </a:pPr>
            <a:r>
              <a:rPr lang="en-US" sz="2400" dirty="0">
                <a:effectLst/>
                <a:latin typeface="Calibri Light" panose="020F0302020204030204" pitchFamily="34" charset="0"/>
                <a:ea typeface="MS Mincho" panose="02020609040205080304" pitchFamily="49" charset="-128"/>
                <a:cs typeface="Times New Roman" panose="02020603050405020304" pitchFamily="18" charset="0"/>
              </a:rPr>
              <a:t>No pangs of childbirth to extort your tears, </a:t>
            </a:r>
            <a:endParaRPr lang="en-GB" sz="2400" dirty="0">
              <a:effectLst/>
              <a:latin typeface="Cambria" panose="02040503050406030204" pitchFamily="18" charset="0"/>
              <a:ea typeface="MS Mincho" panose="02020609040205080304" pitchFamily="49" charset="-128"/>
              <a:cs typeface="Times New Roman" panose="02020603050405020304" pitchFamily="18" charset="0"/>
            </a:endParaRPr>
          </a:p>
          <a:p>
            <a:pPr marL="0" indent="0">
              <a:lnSpc>
                <a:spcPct val="114000"/>
              </a:lnSpc>
              <a:spcBef>
                <a:spcPts val="0"/>
              </a:spcBef>
              <a:buNone/>
            </a:pPr>
            <a:r>
              <a:rPr lang="en-US" sz="2400" dirty="0">
                <a:effectLst/>
                <a:latin typeface="Calibri Light" panose="020F0302020204030204" pitchFamily="34" charset="0"/>
                <a:ea typeface="MS Mincho" panose="02020609040205080304" pitchFamily="49" charset="-128"/>
                <a:cs typeface="Times New Roman" panose="02020603050405020304" pitchFamily="18" charset="0"/>
              </a:rPr>
              <a:t>No children’s cries for to offend your ears, </a:t>
            </a:r>
            <a:endParaRPr lang="en-GB" sz="2400" dirty="0">
              <a:effectLst/>
              <a:latin typeface="Cambria" panose="02040503050406030204" pitchFamily="18" charset="0"/>
              <a:ea typeface="MS Mincho" panose="02020609040205080304" pitchFamily="49" charset="-128"/>
              <a:cs typeface="Times New Roman" panose="02020603050405020304" pitchFamily="18" charset="0"/>
            </a:endParaRPr>
          </a:p>
          <a:p>
            <a:pPr marL="0" indent="0">
              <a:lnSpc>
                <a:spcPct val="114000"/>
              </a:lnSpc>
              <a:spcBef>
                <a:spcPts val="0"/>
              </a:spcBef>
              <a:buNone/>
            </a:pPr>
            <a:r>
              <a:rPr lang="en-US" sz="2400" dirty="0">
                <a:effectLst/>
                <a:latin typeface="Calibri Light" panose="020F0302020204030204" pitchFamily="34" charset="0"/>
                <a:ea typeface="MS Mincho" panose="02020609040205080304" pitchFamily="49" charset="-128"/>
                <a:cs typeface="Times New Roman" panose="02020603050405020304" pitchFamily="18" charset="0"/>
              </a:rPr>
              <a:t>Few worldly crosses to distract your prayers. </a:t>
            </a:r>
            <a:endParaRPr lang="en-GB" sz="2400" dirty="0">
              <a:effectLst/>
              <a:latin typeface="Cambria" panose="02040503050406030204" pitchFamily="18" charset="0"/>
              <a:ea typeface="MS Mincho" panose="02020609040205080304" pitchFamily="49" charset="-128"/>
              <a:cs typeface="Times New Roman" panose="02020603050405020304" pitchFamily="18" charset="0"/>
            </a:endParaRPr>
          </a:p>
          <a:p>
            <a:pPr marL="0" indent="0">
              <a:lnSpc>
                <a:spcPct val="114000"/>
              </a:lnSpc>
              <a:spcBef>
                <a:spcPts val="0"/>
              </a:spcBef>
              <a:buNone/>
            </a:pPr>
            <a:r>
              <a:rPr lang="en-US" sz="2400" dirty="0">
                <a:effectLst/>
                <a:latin typeface="Calibri Light" panose="020F0302020204030204" pitchFamily="34" charset="0"/>
                <a:ea typeface="MS Mincho" panose="02020609040205080304" pitchFamily="49" charset="-128"/>
                <a:cs typeface="Times New Roman" panose="02020603050405020304" pitchFamily="18" charset="0"/>
              </a:rPr>
              <a:t>Thus are you freed from all the cares that do </a:t>
            </a:r>
            <a:endParaRPr lang="en-GB" sz="2400" dirty="0">
              <a:effectLst/>
              <a:latin typeface="Cambria" panose="02040503050406030204" pitchFamily="18" charset="0"/>
              <a:ea typeface="MS Mincho" panose="02020609040205080304" pitchFamily="49" charset="-128"/>
              <a:cs typeface="Times New Roman" panose="02020603050405020304" pitchFamily="18" charset="0"/>
            </a:endParaRPr>
          </a:p>
          <a:p>
            <a:pPr marL="0" indent="0">
              <a:lnSpc>
                <a:spcPct val="114000"/>
              </a:lnSpc>
              <a:spcBef>
                <a:spcPts val="0"/>
              </a:spcBef>
              <a:buNone/>
            </a:pPr>
            <a:r>
              <a:rPr lang="en-US" sz="2400" dirty="0">
                <a:effectLst/>
                <a:latin typeface="Calibri Light" panose="020F0302020204030204" pitchFamily="34" charset="0"/>
                <a:ea typeface="MS Mincho" panose="02020609040205080304" pitchFamily="49" charset="-128"/>
                <a:cs typeface="Times New Roman" panose="02020603050405020304" pitchFamily="18" charset="0"/>
              </a:rPr>
              <a:t>Attend on matrimony, and a husband too. </a:t>
            </a:r>
            <a:endParaRPr lang="en-GB" sz="2400" dirty="0">
              <a:effectLst/>
              <a:latin typeface="Cambria" panose="02040503050406030204" pitchFamily="18" charset="0"/>
              <a:ea typeface="MS Mincho" panose="02020609040205080304" pitchFamily="49" charset="-128"/>
              <a:cs typeface="Times New Roman" panose="02020603050405020304" pitchFamily="18" charset="0"/>
            </a:endParaRPr>
          </a:p>
          <a:p>
            <a:pPr marL="0" indent="0">
              <a:lnSpc>
                <a:spcPct val="114000"/>
              </a:lnSpc>
              <a:spcBef>
                <a:spcPts val="0"/>
              </a:spcBef>
              <a:buNone/>
            </a:pPr>
            <a:r>
              <a:rPr lang="en-US" sz="2400" dirty="0">
                <a:effectLst/>
                <a:latin typeface="Calibri Light" panose="020F0302020204030204" pitchFamily="34" charset="0"/>
                <a:ea typeface="MS Mincho" panose="02020609040205080304" pitchFamily="49" charset="-128"/>
                <a:cs typeface="Times New Roman" panose="02020603050405020304" pitchFamily="18" charset="0"/>
              </a:rPr>
              <a:t>Therefore, Madam, be advised by me:</a:t>
            </a:r>
            <a:br>
              <a:rPr lang="en-US" sz="2400" dirty="0">
                <a:effectLst/>
                <a:latin typeface="Calibri Light" panose="020F0302020204030204" pitchFamily="34" charset="0"/>
                <a:ea typeface="MS Mincho" panose="02020609040205080304" pitchFamily="49" charset="-128"/>
                <a:cs typeface="Times New Roman" panose="02020603050405020304" pitchFamily="18" charset="0"/>
              </a:rPr>
            </a:br>
            <a:r>
              <a:rPr lang="en-US" sz="2400" dirty="0">
                <a:effectLst/>
                <a:latin typeface="Calibri Light" panose="020F0302020204030204" pitchFamily="34" charset="0"/>
                <a:ea typeface="MS Mincho" panose="02020609040205080304" pitchFamily="49" charset="-128"/>
                <a:cs typeface="Times New Roman" panose="02020603050405020304" pitchFamily="18" charset="0"/>
              </a:rPr>
              <a:t>Turn, turn apostate to love’s levity.</a:t>
            </a:r>
            <a:br>
              <a:rPr lang="en-US" sz="2400" dirty="0">
                <a:effectLst/>
                <a:latin typeface="Calibri Light" panose="020F0302020204030204" pitchFamily="34" charset="0"/>
                <a:ea typeface="MS Mincho" panose="02020609040205080304" pitchFamily="49" charset="-128"/>
                <a:cs typeface="Times New Roman" panose="02020603050405020304" pitchFamily="18" charset="0"/>
              </a:rPr>
            </a:br>
            <a:r>
              <a:rPr lang="en-US" sz="2400" dirty="0">
                <a:effectLst/>
                <a:latin typeface="Calibri Light" panose="020F0302020204030204" pitchFamily="34" charset="0"/>
                <a:ea typeface="MS Mincho" panose="02020609040205080304" pitchFamily="49" charset="-128"/>
                <a:cs typeface="Times New Roman" panose="02020603050405020304" pitchFamily="18" charset="0"/>
              </a:rPr>
              <a:t>Suppress wild nature if she dare rebel, </a:t>
            </a:r>
            <a:endParaRPr lang="en-GB" sz="2400" dirty="0">
              <a:effectLst/>
              <a:latin typeface="Cambria" panose="02040503050406030204" pitchFamily="18" charset="0"/>
              <a:ea typeface="MS Mincho" panose="02020609040205080304" pitchFamily="49" charset="-128"/>
              <a:cs typeface="Times New Roman" panose="02020603050405020304" pitchFamily="18" charset="0"/>
            </a:endParaRPr>
          </a:p>
          <a:p>
            <a:pPr marL="0" indent="0">
              <a:lnSpc>
                <a:spcPct val="114000"/>
              </a:lnSpc>
              <a:spcBef>
                <a:spcPts val="0"/>
              </a:spcBef>
              <a:buNone/>
            </a:pPr>
            <a:r>
              <a:rPr lang="en-US" sz="2400" dirty="0">
                <a:effectLst/>
                <a:latin typeface="Calibri Light" panose="020F0302020204030204" pitchFamily="34" charset="0"/>
                <a:ea typeface="MS Mincho" panose="02020609040205080304" pitchFamily="49" charset="-128"/>
                <a:cs typeface="Times New Roman" panose="02020603050405020304" pitchFamily="18" charset="0"/>
              </a:rPr>
              <a:t>There’s no such thing as leading apes in hell. </a:t>
            </a:r>
            <a:endParaRPr lang="en-GB" sz="2400" dirty="0">
              <a:effectLst/>
              <a:latin typeface="Cambria" panose="02040503050406030204" pitchFamily="18" charset="0"/>
              <a:ea typeface="MS Mincho" panose="02020609040205080304" pitchFamily="49" charset="-128"/>
              <a:cs typeface="Times New Roman" panose="02020603050405020304" pitchFamily="18" charset="0"/>
            </a:endParaRPr>
          </a:p>
          <a:p>
            <a:pPr marL="0" indent="0">
              <a:lnSpc>
                <a:spcPct val="114000"/>
              </a:lnSpc>
              <a:spcBef>
                <a:spcPts val="0"/>
              </a:spcBef>
              <a:buNone/>
            </a:pPr>
            <a:endParaRPr lang="en-GB" sz="4000" dirty="0"/>
          </a:p>
        </p:txBody>
      </p:sp>
      <p:sp>
        <p:nvSpPr>
          <p:cNvPr id="3" name="Title 2">
            <a:extLst>
              <a:ext uri="{FF2B5EF4-FFF2-40B4-BE49-F238E27FC236}">
                <a16:creationId xmlns:a16="http://schemas.microsoft.com/office/drawing/2014/main" id="{C658D75E-BF06-B8C4-FB54-A119269C44CC}"/>
              </a:ext>
            </a:extLst>
          </p:cNvPr>
          <p:cNvSpPr>
            <a:spLocks noGrp="1"/>
          </p:cNvSpPr>
          <p:nvPr>
            <p:ph type="ctrTitle"/>
          </p:nvPr>
        </p:nvSpPr>
        <p:spPr/>
        <p:txBody>
          <a:bodyPr/>
          <a:lstStyle/>
          <a:p>
            <a:r>
              <a:rPr lang="en-GB" dirty="0"/>
              <a:t>Structure</a:t>
            </a:r>
          </a:p>
        </p:txBody>
      </p:sp>
      <p:sp>
        <p:nvSpPr>
          <p:cNvPr id="4" name="TextBox 3">
            <a:extLst>
              <a:ext uri="{FF2B5EF4-FFF2-40B4-BE49-F238E27FC236}">
                <a16:creationId xmlns:a16="http://schemas.microsoft.com/office/drawing/2014/main" id="{2D0FAE36-221D-9F4A-05E7-0DC98180A81A}"/>
              </a:ext>
            </a:extLst>
          </p:cNvPr>
          <p:cNvSpPr txBox="1"/>
          <p:nvPr/>
        </p:nvSpPr>
        <p:spPr>
          <a:xfrm>
            <a:off x="7848600" y="2286000"/>
            <a:ext cx="9649690" cy="6986528"/>
          </a:xfrm>
          <a:prstGeom prst="rect">
            <a:avLst/>
          </a:prstGeom>
          <a:noFill/>
          <a:ln>
            <a:solidFill>
              <a:srgbClr val="0097B2"/>
            </a:solidFill>
          </a:ln>
        </p:spPr>
        <p:txBody>
          <a:bodyPr wrap="square" rtlCol="0">
            <a:spAutoFit/>
          </a:bodyPr>
          <a:lstStyle/>
          <a:p>
            <a:r>
              <a:rPr lang="en-GB" sz="2800" u="none" strike="noStrike" dirty="0">
                <a:solidFill>
                  <a:srgbClr val="000000"/>
                </a:solidFill>
                <a:effectLst/>
                <a:latin typeface="Calibri Light" panose="020F0302020204030204" pitchFamily="34" charset="0"/>
                <a:cs typeface="Calibri Light" panose="020F0302020204030204" pitchFamily="34" charset="0"/>
              </a:rPr>
              <a:t>The poem is divided into rhyming couplets. As you work your way through the poem, make a note of what each couplet contributes to the overall meaning and advice being given. Use the table in the </a:t>
            </a:r>
            <a:r>
              <a:rPr lang="en-GB" sz="2800" u="sng" strike="noStrike" dirty="0">
                <a:solidFill>
                  <a:srgbClr val="000000"/>
                </a:solidFill>
                <a:effectLst/>
                <a:latin typeface="Calibri Light" panose="020F0302020204030204" pitchFamily="34" charset="0"/>
                <a:cs typeface="Calibri Light" panose="020F0302020204030204" pitchFamily="34" charset="0"/>
              </a:rPr>
              <a:t>booklet</a:t>
            </a:r>
            <a:r>
              <a:rPr lang="en-GB" sz="2800" u="none" strike="noStrike" dirty="0">
                <a:solidFill>
                  <a:srgbClr val="000000"/>
                </a:solidFill>
                <a:effectLst/>
                <a:latin typeface="Calibri Light" panose="020F0302020204030204" pitchFamily="34" charset="0"/>
                <a:cs typeface="Calibri Light" panose="020F0302020204030204" pitchFamily="34" charset="0"/>
              </a:rPr>
              <a:t> to organise your thoughts.</a:t>
            </a:r>
          </a:p>
          <a:p>
            <a:endParaRPr lang="en-GB" sz="2800" dirty="0">
              <a:solidFill>
                <a:srgbClr val="000000"/>
              </a:solidFill>
              <a:latin typeface="Calibri Light" panose="020F0302020204030204" pitchFamily="34" charset="0"/>
              <a:cs typeface="Calibri Light" panose="020F0302020204030204" pitchFamily="34" charset="0"/>
            </a:endParaRPr>
          </a:p>
          <a:p>
            <a:r>
              <a:rPr lang="en-GB" sz="2800" dirty="0">
                <a:solidFill>
                  <a:srgbClr val="000000"/>
                </a:solidFill>
                <a:latin typeface="Calibri Light" panose="020F0302020204030204" pitchFamily="34" charset="0"/>
                <a:cs typeface="Calibri Light" panose="020F0302020204030204" pitchFamily="34" charset="0"/>
              </a:rPr>
              <a:t>You may wish to use these verbs to help you:</a:t>
            </a:r>
          </a:p>
          <a:p>
            <a:r>
              <a:rPr lang="en-GB" sz="2800" dirty="0">
                <a:solidFill>
                  <a:srgbClr val="0097B2"/>
                </a:solidFill>
                <a:latin typeface="Calibri Light" panose="020F0302020204030204" pitchFamily="34" charset="0"/>
                <a:cs typeface="Calibri Light" panose="020F0302020204030204" pitchFamily="34" charset="0"/>
              </a:rPr>
              <a:t>Challenges</a:t>
            </a:r>
          </a:p>
          <a:p>
            <a:r>
              <a:rPr lang="en-GB" sz="2800" dirty="0">
                <a:solidFill>
                  <a:srgbClr val="0097B2"/>
                </a:solidFill>
                <a:latin typeface="Calibri Light" panose="020F0302020204030204" pitchFamily="34" charset="0"/>
                <a:cs typeface="Calibri Light" panose="020F0302020204030204" pitchFamily="34" charset="0"/>
              </a:rPr>
              <a:t>Suggests</a:t>
            </a:r>
          </a:p>
          <a:p>
            <a:r>
              <a:rPr lang="en-GB" sz="2800" dirty="0">
                <a:solidFill>
                  <a:srgbClr val="0097B2"/>
                </a:solidFill>
                <a:latin typeface="Calibri Light" panose="020F0302020204030204" pitchFamily="34" charset="0"/>
                <a:cs typeface="Calibri Light" panose="020F0302020204030204" pitchFamily="34" charset="0"/>
              </a:rPr>
              <a:t>Contrasts</a:t>
            </a:r>
          </a:p>
          <a:p>
            <a:r>
              <a:rPr lang="en-GB" sz="2800" dirty="0">
                <a:solidFill>
                  <a:srgbClr val="0097B2"/>
                </a:solidFill>
                <a:latin typeface="Calibri Light" panose="020F0302020204030204" pitchFamily="34" charset="0"/>
                <a:cs typeface="Calibri Light" panose="020F0302020204030204" pitchFamily="34" charset="0"/>
              </a:rPr>
              <a:t>Emphasises</a:t>
            </a:r>
          </a:p>
          <a:p>
            <a:r>
              <a:rPr lang="en-GB" sz="2800" dirty="0">
                <a:solidFill>
                  <a:srgbClr val="0097B2"/>
                </a:solidFill>
                <a:latin typeface="Calibri Light" panose="020F0302020204030204" pitchFamily="34" charset="0"/>
                <a:cs typeface="Calibri Light" panose="020F0302020204030204" pitchFamily="34" charset="0"/>
              </a:rPr>
              <a:t>Elaborates</a:t>
            </a:r>
          </a:p>
          <a:p>
            <a:r>
              <a:rPr lang="en-GB" sz="2800" dirty="0">
                <a:solidFill>
                  <a:srgbClr val="0097B2"/>
                </a:solidFill>
                <a:latin typeface="Calibri Light" panose="020F0302020204030204" pitchFamily="34" charset="0"/>
                <a:cs typeface="Calibri Light" panose="020F0302020204030204" pitchFamily="34" charset="0"/>
              </a:rPr>
              <a:t>Introduces</a:t>
            </a:r>
          </a:p>
          <a:p>
            <a:r>
              <a:rPr lang="en-GB" sz="2800" dirty="0">
                <a:solidFill>
                  <a:srgbClr val="0097B2"/>
                </a:solidFill>
                <a:latin typeface="Calibri Light" panose="020F0302020204030204" pitchFamily="34" charset="0"/>
                <a:cs typeface="Calibri Light" panose="020F0302020204030204" pitchFamily="34" charset="0"/>
              </a:rPr>
              <a:t>Stresses</a:t>
            </a:r>
          </a:p>
          <a:p>
            <a:endParaRPr lang="en-GB" sz="2800" dirty="0">
              <a:solidFill>
                <a:srgbClr val="000000"/>
              </a:solidFill>
              <a:latin typeface="Calibri Light" panose="020F0302020204030204" pitchFamily="34" charset="0"/>
              <a:cs typeface="Calibri Light" panose="020F0302020204030204" pitchFamily="34" charset="0"/>
            </a:endParaRPr>
          </a:p>
          <a:p>
            <a:r>
              <a:rPr lang="en-GB" sz="2800" dirty="0">
                <a:solidFill>
                  <a:srgbClr val="000000"/>
                </a:solidFill>
                <a:latin typeface="Calibri Light" panose="020F0302020204030204" pitchFamily="34" charset="0"/>
                <a:cs typeface="Calibri Light" panose="020F0302020204030204" pitchFamily="34" charset="0"/>
              </a:rPr>
              <a:t>Complete the follow up questions once you have filled in the table (page 18).</a:t>
            </a:r>
          </a:p>
        </p:txBody>
      </p:sp>
      <p:pic>
        <p:nvPicPr>
          <p:cNvPr id="5" name="Graphic 4" descr="Stopwatch">
            <a:extLst>
              <a:ext uri="{FF2B5EF4-FFF2-40B4-BE49-F238E27FC236}">
                <a16:creationId xmlns:a16="http://schemas.microsoft.com/office/drawing/2014/main" id="{D53EEAEA-6F0C-93A1-C995-10BB972100A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9958" y="9122946"/>
            <a:ext cx="776781" cy="825500"/>
          </a:xfrm>
          <a:prstGeom prst="rect">
            <a:avLst/>
          </a:prstGeom>
        </p:spPr>
      </p:pic>
      <p:sp>
        <p:nvSpPr>
          <p:cNvPr id="6" name="TextBox 5">
            <a:extLst>
              <a:ext uri="{FF2B5EF4-FFF2-40B4-BE49-F238E27FC236}">
                <a16:creationId xmlns:a16="http://schemas.microsoft.com/office/drawing/2014/main" id="{E63C8DC1-C250-1B96-1EAE-5853621F443B}"/>
              </a:ext>
            </a:extLst>
          </p:cNvPr>
          <p:cNvSpPr txBox="1"/>
          <p:nvPr/>
        </p:nvSpPr>
        <p:spPr>
          <a:xfrm>
            <a:off x="6626" y="9948446"/>
            <a:ext cx="1356020" cy="33855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600" dirty="0">
                <a:latin typeface="Calibri Light" panose="020F0302020204030204" pitchFamily="34" charset="0"/>
                <a:cs typeface="Calibri Light" panose="020F0302020204030204" pitchFamily="34" charset="0"/>
              </a:rPr>
              <a:t>15 minutes</a:t>
            </a:r>
          </a:p>
        </p:txBody>
      </p:sp>
      <p:grpSp>
        <p:nvGrpSpPr>
          <p:cNvPr id="7" name="Group 6">
            <a:extLst>
              <a:ext uri="{FF2B5EF4-FFF2-40B4-BE49-F238E27FC236}">
                <a16:creationId xmlns:a16="http://schemas.microsoft.com/office/drawing/2014/main" id="{A85CB88C-4762-69D8-CEAF-1FDEE233DE48}"/>
              </a:ext>
            </a:extLst>
          </p:cNvPr>
          <p:cNvGrpSpPr/>
          <p:nvPr/>
        </p:nvGrpSpPr>
        <p:grpSpPr>
          <a:xfrm>
            <a:off x="15896899" y="103579"/>
            <a:ext cx="2391101" cy="2012847"/>
            <a:chOff x="7375242" y="1521470"/>
            <a:chExt cx="1594067" cy="1341898"/>
          </a:xfrm>
        </p:grpSpPr>
        <p:pic>
          <p:nvPicPr>
            <p:cNvPr id="8" name="Picture 7" descr="A sign with a pole&#10;&#10;Description automatically generated">
              <a:extLst>
                <a:ext uri="{FF2B5EF4-FFF2-40B4-BE49-F238E27FC236}">
                  <a16:creationId xmlns:a16="http://schemas.microsoft.com/office/drawing/2014/main" id="{9A0FDF7E-1BB0-AB96-BCB2-18954EC15B7D}"/>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6040" b="89933" l="9887" r="89972">
                          <a14:foregroundMark x1="41667" y1="6040" x2="41667" y2="6040"/>
                          <a14:foregroundMark x1="80650" y1="36913" x2="80650" y2="36913"/>
                          <a14:foregroundMark x1="51412" y1="89430" x2="51412" y2="89430"/>
                          <a14:foregroundMark x1="22881" y1="45638" x2="56921" y2="46812"/>
                          <a14:foregroundMark x1="56921" y1="46812" x2="24435" y2="37919"/>
                          <a14:foregroundMark x1="24435" y1="37919" x2="23870" y2="38758"/>
                          <a14:foregroundMark x1="42938" y1="12752" x2="43927" y2="80872"/>
                        </a14:backgroundRemoval>
                      </a14:imgEffect>
                    </a14:imgLayer>
                  </a14:imgProps>
                </a:ext>
              </a:extLst>
            </a:blip>
            <a:stretch>
              <a:fillRect/>
            </a:stretch>
          </p:blipFill>
          <p:spPr>
            <a:xfrm>
              <a:off x="7375242" y="1521470"/>
              <a:ext cx="1594067" cy="1341898"/>
            </a:xfrm>
            <a:prstGeom prst="rect">
              <a:avLst/>
            </a:prstGeom>
            <a:noFill/>
          </p:spPr>
        </p:pic>
        <p:sp>
          <p:nvSpPr>
            <p:cNvPr id="9" name="TextBox 8">
              <a:extLst>
                <a:ext uri="{FF2B5EF4-FFF2-40B4-BE49-F238E27FC236}">
                  <a16:creationId xmlns:a16="http://schemas.microsoft.com/office/drawing/2014/main" id="{81D14F1F-ADDB-13E1-6678-3DCB3EEF4277}"/>
                </a:ext>
              </a:extLst>
            </p:cNvPr>
            <p:cNvSpPr txBox="1"/>
            <p:nvPr/>
          </p:nvSpPr>
          <p:spPr>
            <a:xfrm>
              <a:off x="7620001" y="1830134"/>
              <a:ext cx="997880" cy="430887"/>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GB" dirty="0"/>
                <a:t>Page 17 in the booklet</a:t>
              </a:r>
            </a:p>
          </p:txBody>
        </p:sp>
      </p:grpSp>
    </p:spTree>
    <p:extLst>
      <p:ext uri="{BB962C8B-B14F-4D97-AF65-F5344CB8AC3E}">
        <p14:creationId xmlns:p14="http://schemas.microsoft.com/office/powerpoint/2010/main" val="38808642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CDE0E96D-2D9B-2704-2939-FE78B67BF182}"/>
              </a:ext>
            </a:extLst>
          </p:cNvPr>
          <p:cNvGraphicFramePr>
            <a:graphicFrameLocks noGrp="1"/>
          </p:cNvGraphicFramePr>
          <p:nvPr>
            <p:extLst>
              <p:ext uri="{D42A27DB-BD31-4B8C-83A1-F6EECF244321}">
                <p14:modId xmlns:p14="http://schemas.microsoft.com/office/powerpoint/2010/main" val="929198283"/>
              </p:ext>
            </p:extLst>
          </p:nvPr>
        </p:nvGraphicFramePr>
        <p:xfrm>
          <a:off x="1489364" y="1752600"/>
          <a:ext cx="14935200" cy="7604912"/>
        </p:xfrm>
        <a:graphic>
          <a:graphicData uri="http://schemas.openxmlformats.org/drawingml/2006/table">
            <a:tbl>
              <a:tblPr firstRow="1" firstCol="1" bandRow="1">
                <a:tableStyleId>{5940675A-B579-460E-94D1-54222C63F5DA}</a:tableStyleId>
              </a:tblPr>
              <a:tblGrid>
                <a:gridCol w="7467600">
                  <a:extLst>
                    <a:ext uri="{9D8B030D-6E8A-4147-A177-3AD203B41FA5}">
                      <a16:colId xmlns:a16="http://schemas.microsoft.com/office/drawing/2014/main" val="833700629"/>
                    </a:ext>
                  </a:extLst>
                </a:gridCol>
                <a:gridCol w="7467600">
                  <a:extLst>
                    <a:ext uri="{9D8B030D-6E8A-4147-A177-3AD203B41FA5}">
                      <a16:colId xmlns:a16="http://schemas.microsoft.com/office/drawing/2014/main" val="963615566"/>
                    </a:ext>
                  </a:extLst>
                </a:gridCol>
              </a:tblGrid>
              <a:tr h="651912">
                <a:tc>
                  <a:txBody>
                    <a:bodyPr/>
                    <a:lstStyle/>
                    <a:p>
                      <a:pPr>
                        <a:lnSpc>
                          <a:spcPct val="115000"/>
                        </a:lnSpc>
                        <a:spcAft>
                          <a:spcPts val="1000"/>
                        </a:spcAft>
                      </a:pPr>
                      <a:r>
                        <a:rPr lang="en-US" sz="2400" b="0" dirty="0">
                          <a:solidFill>
                            <a:schemeClr val="bg1"/>
                          </a:solidFill>
                          <a:effectLst/>
                        </a:rPr>
                        <a:t>Couplet</a:t>
                      </a:r>
                      <a:endParaRPr lang="en-GB" sz="2400" b="0" i="0" dirty="0">
                        <a:solidFill>
                          <a:schemeClr val="bg1"/>
                        </a:solidFill>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solidFill>
                      <a:srgbClr val="0097B2"/>
                    </a:solidFill>
                  </a:tcPr>
                </a:tc>
                <a:tc>
                  <a:txBody>
                    <a:bodyPr/>
                    <a:lstStyle/>
                    <a:p>
                      <a:pPr>
                        <a:lnSpc>
                          <a:spcPct val="115000"/>
                        </a:lnSpc>
                        <a:spcAft>
                          <a:spcPts val="1000"/>
                        </a:spcAft>
                      </a:pPr>
                      <a:r>
                        <a:rPr lang="en-US" sz="2400" b="0" dirty="0">
                          <a:solidFill>
                            <a:schemeClr val="bg1"/>
                          </a:solidFill>
                          <a:effectLst/>
                        </a:rPr>
                        <a:t>What does it contribute?</a:t>
                      </a:r>
                      <a:endParaRPr lang="en-GB" sz="2400" b="0" i="0" dirty="0">
                        <a:solidFill>
                          <a:schemeClr val="bg1"/>
                        </a:solidFill>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solidFill>
                      <a:srgbClr val="0097B2"/>
                    </a:solidFill>
                  </a:tcPr>
                </a:tc>
                <a:extLst>
                  <a:ext uri="{0D108BD9-81ED-4DB2-BD59-A6C34878D82A}">
                    <a16:rowId xmlns:a16="http://schemas.microsoft.com/office/drawing/2014/main" val="2395190538"/>
                  </a:ext>
                </a:extLst>
              </a:tr>
              <a:tr h="651912">
                <a:tc>
                  <a:txBody>
                    <a:bodyPr/>
                    <a:lstStyle/>
                    <a:p>
                      <a:pPr>
                        <a:lnSpc>
                          <a:spcPct val="115000"/>
                        </a:lnSpc>
                        <a:spcAft>
                          <a:spcPts val="1000"/>
                        </a:spcAft>
                      </a:pPr>
                      <a:r>
                        <a:rPr lang="en-US" sz="2400" b="0" i="0" dirty="0">
                          <a:effectLst/>
                          <a:latin typeface="Calibri Light" panose="020F0302020204030204" pitchFamily="34" charset="0"/>
                          <a:cs typeface="Calibri Light" panose="020F0302020204030204" pitchFamily="34" charset="0"/>
                        </a:rPr>
                        <a:t>'A married state affords but little ease; / The best of husbands are so hard to please.'</a:t>
                      </a:r>
                      <a:endParaRPr lang="en-GB" sz="2400" b="0" i="0" dirty="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tc>
                  <a:txBody>
                    <a:bodyPr/>
                    <a:lstStyle/>
                    <a:p>
                      <a:pPr>
                        <a:lnSpc>
                          <a:spcPct val="115000"/>
                        </a:lnSpc>
                        <a:spcAft>
                          <a:spcPts val="1000"/>
                        </a:spcAft>
                      </a:pPr>
                      <a:r>
                        <a:rPr lang="en-US" sz="2400" b="0" i="0">
                          <a:effectLst/>
                          <a:latin typeface="Calibri Light" panose="020F0302020204030204" pitchFamily="34" charset="0"/>
                          <a:cs typeface="Calibri Light" panose="020F0302020204030204" pitchFamily="34" charset="0"/>
                        </a:rPr>
                        <a:t>Introduces the main idea – marriage is challenging, and even in the best cases, husbands can be difficult to satisfy.</a:t>
                      </a:r>
                      <a:endParaRPr lang="en-GB" sz="2400" b="0" i="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extLst>
                  <a:ext uri="{0D108BD9-81ED-4DB2-BD59-A6C34878D82A}">
                    <a16:rowId xmlns:a16="http://schemas.microsoft.com/office/drawing/2014/main" val="1406093891"/>
                  </a:ext>
                </a:extLst>
              </a:tr>
              <a:tr h="651912">
                <a:tc>
                  <a:txBody>
                    <a:bodyPr/>
                    <a:lstStyle/>
                    <a:p>
                      <a:pPr>
                        <a:lnSpc>
                          <a:spcPct val="115000"/>
                        </a:lnSpc>
                        <a:spcAft>
                          <a:spcPts val="1000"/>
                        </a:spcAft>
                      </a:pPr>
                      <a:r>
                        <a:rPr lang="en-US" sz="2400" b="0" i="0" dirty="0">
                          <a:effectLst/>
                          <a:latin typeface="Calibri Light" panose="020F0302020204030204" pitchFamily="34" charset="0"/>
                          <a:cs typeface="Calibri Light" panose="020F0302020204030204" pitchFamily="34" charset="0"/>
                        </a:rPr>
                        <a:t>'This in wives’ careful faces you may spell, / Though they dissemble their misfortunes well.'</a:t>
                      </a:r>
                      <a:endParaRPr lang="en-GB" sz="2400" b="0" i="0" dirty="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tc>
                  <a:txBody>
                    <a:bodyPr/>
                    <a:lstStyle/>
                    <a:p>
                      <a:pPr>
                        <a:lnSpc>
                          <a:spcPct val="115000"/>
                        </a:lnSpc>
                        <a:spcAft>
                          <a:spcPts val="1000"/>
                        </a:spcAft>
                      </a:pPr>
                      <a:r>
                        <a:rPr lang="en-US" sz="2400" b="0" i="0">
                          <a:effectLst/>
                          <a:latin typeface="Calibri Light" panose="020F0302020204030204" pitchFamily="34" charset="0"/>
                          <a:cs typeface="Calibri Light" panose="020F0302020204030204" pitchFamily="34" charset="0"/>
                        </a:rPr>
                        <a:t>Suggests that married women’s struggles are visible, even if they try to hide their difficulties.</a:t>
                      </a:r>
                      <a:endParaRPr lang="en-GB" sz="2400" b="0" i="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extLst>
                  <a:ext uri="{0D108BD9-81ED-4DB2-BD59-A6C34878D82A}">
                    <a16:rowId xmlns:a16="http://schemas.microsoft.com/office/drawing/2014/main" val="553535709"/>
                  </a:ext>
                </a:extLst>
              </a:tr>
              <a:tr h="651912">
                <a:tc>
                  <a:txBody>
                    <a:bodyPr/>
                    <a:lstStyle/>
                    <a:p>
                      <a:pPr>
                        <a:lnSpc>
                          <a:spcPct val="115000"/>
                        </a:lnSpc>
                        <a:spcAft>
                          <a:spcPts val="1000"/>
                        </a:spcAft>
                      </a:pPr>
                      <a:r>
                        <a:rPr lang="en-US" sz="2400" b="0" i="0">
                          <a:effectLst/>
                          <a:latin typeface="Calibri Light" panose="020F0302020204030204" pitchFamily="34" charset="0"/>
                          <a:cs typeface="Calibri Light" panose="020F0302020204030204" pitchFamily="34" charset="0"/>
                        </a:rPr>
                        <a:t>'A virgin state is crowned with much content, / It’s always happy as it’s innocent.'</a:t>
                      </a:r>
                      <a:endParaRPr lang="en-GB" sz="2400" b="0" i="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tc>
                  <a:txBody>
                    <a:bodyPr/>
                    <a:lstStyle/>
                    <a:p>
                      <a:pPr>
                        <a:lnSpc>
                          <a:spcPct val="115000"/>
                        </a:lnSpc>
                        <a:spcAft>
                          <a:spcPts val="1000"/>
                        </a:spcAft>
                      </a:pPr>
                      <a:r>
                        <a:rPr lang="en-US" sz="2400" b="0" i="0" dirty="0">
                          <a:effectLst/>
                          <a:latin typeface="Calibri Light" panose="020F0302020204030204" pitchFamily="34" charset="0"/>
                          <a:cs typeface="Calibri Light" panose="020F0302020204030204" pitchFamily="34" charset="0"/>
                        </a:rPr>
                        <a:t>Contrasts marriage with the joys of remaining single, highlighting the freedom and innocence of a 'virgin state'.</a:t>
                      </a:r>
                      <a:endParaRPr lang="en-GB" sz="2400" b="0" i="0" dirty="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extLst>
                  <a:ext uri="{0D108BD9-81ED-4DB2-BD59-A6C34878D82A}">
                    <a16:rowId xmlns:a16="http://schemas.microsoft.com/office/drawing/2014/main" val="3165426347"/>
                  </a:ext>
                </a:extLst>
              </a:tr>
              <a:tr h="651912">
                <a:tc>
                  <a:txBody>
                    <a:bodyPr/>
                    <a:lstStyle/>
                    <a:p>
                      <a:pPr>
                        <a:lnSpc>
                          <a:spcPct val="115000"/>
                        </a:lnSpc>
                        <a:spcAft>
                          <a:spcPts val="1000"/>
                        </a:spcAft>
                      </a:pPr>
                      <a:r>
                        <a:rPr lang="en-US" sz="2400" b="0" i="0">
                          <a:effectLst/>
                          <a:latin typeface="Calibri Light" panose="020F0302020204030204" pitchFamily="34" charset="0"/>
                          <a:cs typeface="Calibri Light" panose="020F0302020204030204" pitchFamily="34" charset="0"/>
                        </a:rPr>
                        <a:t>'No blustering husbands to create your fears, / No pangs of childbirth to extort your tears.'</a:t>
                      </a:r>
                      <a:endParaRPr lang="en-GB" sz="2400" b="0" i="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tc>
                  <a:txBody>
                    <a:bodyPr/>
                    <a:lstStyle/>
                    <a:p>
                      <a:pPr>
                        <a:lnSpc>
                          <a:spcPct val="115000"/>
                        </a:lnSpc>
                        <a:spcAft>
                          <a:spcPts val="1000"/>
                        </a:spcAft>
                      </a:pPr>
                      <a:r>
                        <a:rPr lang="en-US" sz="2400" b="0" i="0" dirty="0">
                          <a:effectLst/>
                          <a:latin typeface="Calibri Light" panose="020F0302020204030204" pitchFamily="34" charset="0"/>
                          <a:cs typeface="Calibri Light" panose="020F0302020204030204" pitchFamily="34" charset="0"/>
                        </a:rPr>
                        <a:t>Emphasises the physical and emotional hardships of marriage and childbirth, absent in single life.</a:t>
                      </a:r>
                      <a:endParaRPr lang="en-GB" sz="2400" b="0" i="0" dirty="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extLst>
                  <a:ext uri="{0D108BD9-81ED-4DB2-BD59-A6C34878D82A}">
                    <a16:rowId xmlns:a16="http://schemas.microsoft.com/office/drawing/2014/main" val="451238774"/>
                  </a:ext>
                </a:extLst>
              </a:tr>
              <a:tr h="651912">
                <a:tc>
                  <a:txBody>
                    <a:bodyPr/>
                    <a:lstStyle/>
                    <a:p>
                      <a:pPr>
                        <a:lnSpc>
                          <a:spcPct val="115000"/>
                        </a:lnSpc>
                        <a:spcAft>
                          <a:spcPts val="1000"/>
                        </a:spcAft>
                      </a:pPr>
                      <a:r>
                        <a:rPr lang="en-US" sz="2400" b="0" i="0">
                          <a:effectLst/>
                          <a:latin typeface="Calibri Light" panose="020F0302020204030204" pitchFamily="34" charset="0"/>
                          <a:cs typeface="Calibri Light" panose="020F0302020204030204" pitchFamily="34" charset="0"/>
                        </a:rPr>
                        <a:t>'No children’s cries for to offend your ears, / Few worldly crosses to distract your prayers.'</a:t>
                      </a:r>
                      <a:endParaRPr lang="en-GB" sz="2400" b="0" i="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tc>
                  <a:txBody>
                    <a:bodyPr/>
                    <a:lstStyle/>
                    <a:p>
                      <a:pPr>
                        <a:lnSpc>
                          <a:spcPct val="115000"/>
                        </a:lnSpc>
                        <a:spcAft>
                          <a:spcPts val="1000"/>
                        </a:spcAft>
                      </a:pPr>
                      <a:r>
                        <a:rPr lang="en-US" sz="2400" b="0" i="0" dirty="0">
                          <a:effectLst/>
                          <a:latin typeface="Calibri Light" panose="020F0302020204030204" pitchFamily="34" charset="0"/>
                          <a:cs typeface="Calibri Light" panose="020F0302020204030204" pitchFamily="34" charset="0"/>
                        </a:rPr>
                        <a:t>Stresses the distractions and difficulties of family life, which disrupt peace and devotion.</a:t>
                      </a:r>
                      <a:endParaRPr lang="en-GB" sz="2400" b="0" i="0" dirty="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extLst>
                  <a:ext uri="{0D108BD9-81ED-4DB2-BD59-A6C34878D82A}">
                    <a16:rowId xmlns:a16="http://schemas.microsoft.com/office/drawing/2014/main" val="1636351326"/>
                  </a:ext>
                </a:extLst>
              </a:tr>
              <a:tr h="651912">
                <a:tc>
                  <a:txBody>
                    <a:bodyPr/>
                    <a:lstStyle/>
                    <a:p>
                      <a:pPr>
                        <a:lnSpc>
                          <a:spcPct val="115000"/>
                        </a:lnSpc>
                        <a:spcAft>
                          <a:spcPts val="1000"/>
                        </a:spcAft>
                      </a:pPr>
                      <a:r>
                        <a:rPr lang="en-US" sz="2400" b="0" i="0">
                          <a:effectLst/>
                          <a:latin typeface="Calibri Light" panose="020F0302020204030204" pitchFamily="34" charset="0"/>
                          <a:cs typeface="Calibri Light" panose="020F0302020204030204" pitchFamily="34" charset="0"/>
                        </a:rPr>
                        <a:t>'Thus are you freed from all the cares that do / Attend on matrimony, and a husband too.'</a:t>
                      </a:r>
                      <a:endParaRPr lang="en-GB" sz="2400" b="0" i="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tc>
                  <a:txBody>
                    <a:bodyPr/>
                    <a:lstStyle/>
                    <a:p>
                      <a:pPr>
                        <a:lnSpc>
                          <a:spcPct val="115000"/>
                        </a:lnSpc>
                        <a:spcAft>
                          <a:spcPts val="1000"/>
                        </a:spcAft>
                      </a:pPr>
                      <a:r>
                        <a:rPr lang="en-US" sz="2400" b="0" i="0" dirty="0" err="1">
                          <a:effectLst/>
                          <a:latin typeface="Calibri Light" panose="020F0302020204030204" pitchFamily="34" charset="0"/>
                          <a:cs typeface="Calibri Light" panose="020F0302020204030204" pitchFamily="34" charset="0"/>
                        </a:rPr>
                        <a:t>Summarises</a:t>
                      </a:r>
                      <a:r>
                        <a:rPr lang="en-US" sz="2400" b="0" i="0" dirty="0">
                          <a:effectLst/>
                          <a:latin typeface="Calibri Light" panose="020F0302020204030204" pitchFamily="34" charset="0"/>
                          <a:cs typeface="Calibri Light" panose="020F0302020204030204" pitchFamily="34" charset="0"/>
                        </a:rPr>
                        <a:t> the benefits of avoiding marriage – freedom from its many burdens.</a:t>
                      </a:r>
                      <a:endParaRPr lang="en-GB" sz="2400" b="0" i="0" dirty="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extLst>
                  <a:ext uri="{0D108BD9-81ED-4DB2-BD59-A6C34878D82A}">
                    <a16:rowId xmlns:a16="http://schemas.microsoft.com/office/drawing/2014/main" val="1127898933"/>
                  </a:ext>
                </a:extLst>
              </a:tr>
              <a:tr h="651912">
                <a:tc>
                  <a:txBody>
                    <a:bodyPr/>
                    <a:lstStyle/>
                    <a:p>
                      <a:pPr>
                        <a:lnSpc>
                          <a:spcPct val="115000"/>
                        </a:lnSpc>
                        <a:spcAft>
                          <a:spcPts val="1000"/>
                        </a:spcAft>
                      </a:pPr>
                      <a:r>
                        <a:rPr lang="en-US" sz="2400" b="0" i="0">
                          <a:effectLst/>
                          <a:latin typeface="Calibri Light" panose="020F0302020204030204" pitchFamily="34" charset="0"/>
                          <a:cs typeface="Calibri Light" panose="020F0302020204030204" pitchFamily="34" charset="0"/>
                        </a:rPr>
                        <a:t>'Therefore, Madam, be advised by me: / Turn, turn apostate to love’s levity.'</a:t>
                      </a:r>
                      <a:endParaRPr lang="en-GB" sz="2400" b="0" i="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tc>
                  <a:txBody>
                    <a:bodyPr/>
                    <a:lstStyle/>
                    <a:p>
                      <a:pPr>
                        <a:lnSpc>
                          <a:spcPct val="115000"/>
                        </a:lnSpc>
                        <a:spcAft>
                          <a:spcPts val="1000"/>
                        </a:spcAft>
                      </a:pPr>
                      <a:r>
                        <a:rPr lang="en-US" sz="2400" b="0" i="0" dirty="0">
                          <a:effectLst/>
                          <a:latin typeface="Calibri Light" panose="020F0302020204030204" pitchFamily="34" charset="0"/>
                          <a:cs typeface="Calibri Light" panose="020F0302020204030204" pitchFamily="34" charset="0"/>
                        </a:rPr>
                        <a:t>Directly addresses the reader with advice to reject the frivolous and unstable nature of love and marriage.</a:t>
                      </a:r>
                      <a:endParaRPr lang="en-GB" sz="2400" b="0" i="0" dirty="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extLst>
                  <a:ext uri="{0D108BD9-81ED-4DB2-BD59-A6C34878D82A}">
                    <a16:rowId xmlns:a16="http://schemas.microsoft.com/office/drawing/2014/main" val="248610181"/>
                  </a:ext>
                </a:extLst>
              </a:tr>
              <a:tr h="651912">
                <a:tc>
                  <a:txBody>
                    <a:bodyPr/>
                    <a:lstStyle/>
                    <a:p>
                      <a:pPr>
                        <a:lnSpc>
                          <a:spcPct val="115000"/>
                        </a:lnSpc>
                        <a:spcAft>
                          <a:spcPts val="1000"/>
                        </a:spcAft>
                      </a:pPr>
                      <a:r>
                        <a:rPr lang="en-US" sz="2400" b="0" i="0">
                          <a:effectLst/>
                          <a:latin typeface="Calibri Light" panose="020F0302020204030204" pitchFamily="34" charset="0"/>
                          <a:cs typeface="Calibri Light" panose="020F0302020204030204" pitchFamily="34" charset="0"/>
                        </a:rPr>
                        <a:t>'Suppress wild nature if she dare rebel, / There’s no such thing as leading apes in hell.'</a:t>
                      </a:r>
                      <a:endParaRPr lang="en-GB" sz="2400" b="0" i="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tc>
                  <a:txBody>
                    <a:bodyPr/>
                    <a:lstStyle/>
                    <a:p>
                      <a:pPr>
                        <a:lnSpc>
                          <a:spcPct val="115000"/>
                        </a:lnSpc>
                        <a:spcAft>
                          <a:spcPts val="1000"/>
                        </a:spcAft>
                      </a:pPr>
                      <a:r>
                        <a:rPr lang="en-US" sz="2400" b="0" i="0" dirty="0">
                          <a:effectLst/>
                          <a:latin typeface="Calibri Light" panose="020F0302020204030204" pitchFamily="34" charset="0"/>
                          <a:cs typeface="Calibri Light" panose="020F0302020204030204" pitchFamily="34" charset="0"/>
                        </a:rPr>
                        <a:t>Challenges societal fears about remaining unmarried, urging women to </a:t>
                      </a:r>
                      <a:r>
                        <a:rPr lang="en-US" sz="2400" b="0" i="0" dirty="0" err="1">
                          <a:effectLst/>
                          <a:latin typeface="Calibri Light" panose="020F0302020204030204" pitchFamily="34" charset="0"/>
                          <a:cs typeface="Calibri Light" panose="020F0302020204030204" pitchFamily="34" charset="0"/>
                        </a:rPr>
                        <a:t>prioritise</a:t>
                      </a:r>
                      <a:r>
                        <a:rPr lang="en-US" sz="2400" b="0" i="0" dirty="0">
                          <a:effectLst/>
                          <a:latin typeface="Calibri Light" panose="020F0302020204030204" pitchFamily="34" charset="0"/>
                          <a:cs typeface="Calibri Light" panose="020F0302020204030204" pitchFamily="34" charset="0"/>
                        </a:rPr>
                        <a:t> independence over societal expectations.</a:t>
                      </a:r>
                      <a:endParaRPr lang="en-GB" sz="2400" b="0" i="0" dirty="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extLst>
                  <a:ext uri="{0D108BD9-81ED-4DB2-BD59-A6C34878D82A}">
                    <a16:rowId xmlns:a16="http://schemas.microsoft.com/office/drawing/2014/main" val="233315187"/>
                  </a:ext>
                </a:extLst>
              </a:tr>
            </a:tbl>
          </a:graphicData>
        </a:graphic>
      </p:graphicFrame>
      <p:sp>
        <p:nvSpPr>
          <p:cNvPr id="3" name="Rectangle 1">
            <a:extLst>
              <a:ext uri="{FF2B5EF4-FFF2-40B4-BE49-F238E27FC236}">
                <a16:creationId xmlns:a16="http://schemas.microsoft.com/office/drawing/2014/main" id="{77AE2E18-205B-9F64-1779-2331A4526604}"/>
              </a:ext>
            </a:extLst>
          </p:cNvPr>
          <p:cNvSpPr>
            <a:spLocks noChangeArrowheads="1"/>
          </p:cNvSpPr>
          <p:nvPr/>
        </p:nvSpPr>
        <p:spPr bwMode="auto">
          <a:xfrm>
            <a:off x="1524000" y="1790700"/>
            <a:ext cx="4978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25238876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A74EC96-FAD4-EF02-53A8-E505990E5FB5}"/>
              </a:ext>
            </a:extLst>
          </p:cNvPr>
          <p:cNvSpPr>
            <a:spLocks noGrp="1"/>
          </p:cNvSpPr>
          <p:nvPr>
            <p:ph sz="quarter" idx="13"/>
          </p:nvPr>
        </p:nvSpPr>
        <p:spPr>
          <a:xfrm>
            <a:off x="1066800" y="1889312"/>
            <a:ext cx="15697200" cy="739588"/>
          </a:xfrm>
        </p:spPr>
        <p:txBody>
          <a:bodyPr>
            <a:normAutofit fontScale="92500"/>
          </a:bodyPr>
          <a:lstStyle/>
          <a:p>
            <a:pPr marL="0" indent="0">
              <a:buNone/>
            </a:pPr>
            <a:r>
              <a:rPr lang="en-GB" dirty="0"/>
              <a:t>Each group will analyse one couplet. You must identify and analyse language, structure and form.</a:t>
            </a:r>
          </a:p>
        </p:txBody>
      </p:sp>
      <p:sp>
        <p:nvSpPr>
          <p:cNvPr id="3" name="Title 2">
            <a:extLst>
              <a:ext uri="{FF2B5EF4-FFF2-40B4-BE49-F238E27FC236}">
                <a16:creationId xmlns:a16="http://schemas.microsoft.com/office/drawing/2014/main" id="{17B6B514-39AA-1F45-A2DA-0821F2681ECB}"/>
              </a:ext>
            </a:extLst>
          </p:cNvPr>
          <p:cNvSpPr>
            <a:spLocks noGrp="1"/>
          </p:cNvSpPr>
          <p:nvPr>
            <p:ph type="ctrTitle"/>
          </p:nvPr>
        </p:nvSpPr>
        <p:spPr/>
        <p:txBody>
          <a:bodyPr/>
          <a:lstStyle/>
          <a:p>
            <a:r>
              <a:rPr lang="en-GB" dirty="0"/>
              <a:t>Group analysis</a:t>
            </a:r>
          </a:p>
        </p:txBody>
      </p:sp>
      <p:graphicFrame>
        <p:nvGraphicFramePr>
          <p:cNvPr id="4" name="Table 3">
            <a:extLst>
              <a:ext uri="{FF2B5EF4-FFF2-40B4-BE49-F238E27FC236}">
                <a16:creationId xmlns:a16="http://schemas.microsoft.com/office/drawing/2014/main" id="{72300C58-94E2-FC97-7A9F-EA6FDF7718A4}"/>
              </a:ext>
            </a:extLst>
          </p:cNvPr>
          <p:cNvGraphicFramePr>
            <a:graphicFrameLocks noGrp="1"/>
          </p:cNvGraphicFramePr>
          <p:nvPr>
            <p:extLst>
              <p:ext uri="{D42A27DB-BD31-4B8C-83A1-F6EECF244321}">
                <p14:modId xmlns:p14="http://schemas.microsoft.com/office/powerpoint/2010/main" val="2720956230"/>
              </p:ext>
            </p:extLst>
          </p:nvPr>
        </p:nvGraphicFramePr>
        <p:xfrm>
          <a:off x="1160563" y="2804945"/>
          <a:ext cx="10193238" cy="7184288"/>
        </p:xfrm>
        <a:graphic>
          <a:graphicData uri="http://schemas.openxmlformats.org/drawingml/2006/table">
            <a:tbl>
              <a:tblPr firstRow="1" firstCol="1" bandRow="1">
                <a:tableStyleId>{5940675A-B579-460E-94D1-54222C63F5DA}</a:tableStyleId>
              </a:tblPr>
              <a:tblGrid>
                <a:gridCol w="7069037">
                  <a:extLst>
                    <a:ext uri="{9D8B030D-6E8A-4147-A177-3AD203B41FA5}">
                      <a16:colId xmlns:a16="http://schemas.microsoft.com/office/drawing/2014/main" val="833700629"/>
                    </a:ext>
                  </a:extLst>
                </a:gridCol>
                <a:gridCol w="3124201">
                  <a:extLst>
                    <a:ext uri="{9D8B030D-6E8A-4147-A177-3AD203B41FA5}">
                      <a16:colId xmlns:a16="http://schemas.microsoft.com/office/drawing/2014/main" val="963615566"/>
                    </a:ext>
                  </a:extLst>
                </a:gridCol>
              </a:tblGrid>
              <a:tr h="651912">
                <a:tc>
                  <a:txBody>
                    <a:bodyPr/>
                    <a:lstStyle/>
                    <a:p>
                      <a:pPr>
                        <a:lnSpc>
                          <a:spcPct val="115000"/>
                        </a:lnSpc>
                        <a:spcAft>
                          <a:spcPts val="1000"/>
                        </a:spcAft>
                      </a:pPr>
                      <a:r>
                        <a:rPr lang="en-US" sz="2400" b="0" dirty="0">
                          <a:solidFill>
                            <a:schemeClr val="bg1"/>
                          </a:solidFill>
                          <a:effectLst/>
                        </a:rPr>
                        <a:t>Couplet</a:t>
                      </a:r>
                      <a:endParaRPr lang="en-GB" sz="2400" b="0" i="0" dirty="0">
                        <a:solidFill>
                          <a:schemeClr val="bg1"/>
                        </a:solidFill>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solidFill>
                      <a:srgbClr val="0097B2"/>
                    </a:solidFill>
                  </a:tcPr>
                </a:tc>
                <a:tc>
                  <a:txBody>
                    <a:bodyPr/>
                    <a:lstStyle/>
                    <a:p>
                      <a:pPr>
                        <a:lnSpc>
                          <a:spcPct val="115000"/>
                        </a:lnSpc>
                        <a:spcAft>
                          <a:spcPts val="1000"/>
                        </a:spcAft>
                      </a:pPr>
                      <a:r>
                        <a:rPr lang="en-US" sz="2400" b="0" dirty="0">
                          <a:solidFill>
                            <a:schemeClr val="bg1"/>
                          </a:solidFill>
                          <a:effectLst/>
                        </a:rPr>
                        <a:t>Group</a:t>
                      </a:r>
                      <a:endParaRPr lang="en-GB" sz="2400" b="0" i="0" dirty="0">
                        <a:solidFill>
                          <a:schemeClr val="bg1"/>
                        </a:solidFill>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solidFill>
                      <a:srgbClr val="0097B2"/>
                    </a:solidFill>
                  </a:tcPr>
                </a:tc>
                <a:extLst>
                  <a:ext uri="{0D108BD9-81ED-4DB2-BD59-A6C34878D82A}">
                    <a16:rowId xmlns:a16="http://schemas.microsoft.com/office/drawing/2014/main" val="2395190538"/>
                  </a:ext>
                </a:extLst>
              </a:tr>
              <a:tr h="651912">
                <a:tc>
                  <a:txBody>
                    <a:bodyPr/>
                    <a:lstStyle/>
                    <a:p>
                      <a:pPr>
                        <a:lnSpc>
                          <a:spcPct val="115000"/>
                        </a:lnSpc>
                        <a:spcAft>
                          <a:spcPts val="1000"/>
                        </a:spcAft>
                      </a:pPr>
                      <a:r>
                        <a:rPr lang="en-US" sz="2400" b="0" i="0" dirty="0">
                          <a:effectLst/>
                          <a:latin typeface="Calibri Light" panose="020F0302020204030204" pitchFamily="34" charset="0"/>
                          <a:cs typeface="Calibri Light" panose="020F0302020204030204" pitchFamily="34" charset="0"/>
                        </a:rPr>
                        <a:t>'A married state affords but little ease; / The best of husbands are so hard to please.'</a:t>
                      </a:r>
                      <a:endParaRPr lang="en-GB" sz="2400" b="0" i="0" dirty="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tc>
                  <a:txBody>
                    <a:bodyPr/>
                    <a:lstStyle/>
                    <a:p>
                      <a:pPr algn="ctr">
                        <a:lnSpc>
                          <a:spcPct val="115000"/>
                        </a:lnSpc>
                        <a:spcAft>
                          <a:spcPts val="1000"/>
                        </a:spcAft>
                      </a:pPr>
                      <a:r>
                        <a:rPr lang="en-GB" sz="2400" b="0" i="0" dirty="0">
                          <a:effectLst/>
                          <a:latin typeface="Calibri Light" panose="020F0302020204030204" pitchFamily="34" charset="0"/>
                          <a:ea typeface="MS Mincho" panose="02020609040205080304" pitchFamily="49" charset="-128"/>
                          <a:cs typeface="Calibri Light" panose="020F0302020204030204" pitchFamily="34" charset="0"/>
                        </a:rPr>
                        <a:t>1</a:t>
                      </a:r>
                    </a:p>
                  </a:txBody>
                  <a:tcPr marL="68580" marR="68580" marT="0" marB="0"/>
                </a:tc>
                <a:extLst>
                  <a:ext uri="{0D108BD9-81ED-4DB2-BD59-A6C34878D82A}">
                    <a16:rowId xmlns:a16="http://schemas.microsoft.com/office/drawing/2014/main" val="1406093891"/>
                  </a:ext>
                </a:extLst>
              </a:tr>
              <a:tr h="651912">
                <a:tc>
                  <a:txBody>
                    <a:bodyPr/>
                    <a:lstStyle/>
                    <a:p>
                      <a:pPr>
                        <a:lnSpc>
                          <a:spcPct val="115000"/>
                        </a:lnSpc>
                        <a:spcAft>
                          <a:spcPts val="1000"/>
                        </a:spcAft>
                      </a:pPr>
                      <a:r>
                        <a:rPr lang="en-US" sz="2400" b="0" i="0" dirty="0">
                          <a:effectLst/>
                          <a:latin typeface="Calibri Light" panose="020F0302020204030204" pitchFamily="34" charset="0"/>
                          <a:cs typeface="Calibri Light" panose="020F0302020204030204" pitchFamily="34" charset="0"/>
                        </a:rPr>
                        <a:t>'This in wives’ careful faces you may spell, / Though they dissemble their misfortunes well.'</a:t>
                      </a:r>
                      <a:endParaRPr lang="en-GB" sz="2400" b="0" i="0" dirty="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tc>
                  <a:txBody>
                    <a:bodyPr/>
                    <a:lstStyle/>
                    <a:p>
                      <a:pPr algn="ctr">
                        <a:lnSpc>
                          <a:spcPct val="115000"/>
                        </a:lnSpc>
                        <a:spcAft>
                          <a:spcPts val="1000"/>
                        </a:spcAft>
                      </a:pPr>
                      <a:r>
                        <a:rPr lang="en-GB" sz="2400" b="0" i="0" dirty="0">
                          <a:effectLst/>
                          <a:latin typeface="Calibri Light" panose="020F0302020204030204" pitchFamily="34" charset="0"/>
                          <a:ea typeface="MS Mincho" panose="02020609040205080304" pitchFamily="49" charset="-128"/>
                          <a:cs typeface="Calibri Light" panose="020F0302020204030204" pitchFamily="34" charset="0"/>
                        </a:rPr>
                        <a:t>2</a:t>
                      </a:r>
                    </a:p>
                  </a:txBody>
                  <a:tcPr marL="68580" marR="68580" marT="0" marB="0"/>
                </a:tc>
                <a:extLst>
                  <a:ext uri="{0D108BD9-81ED-4DB2-BD59-A6C34878D82A}">
                    <a16:rowId xmlns:a16="http://schemas.microsoft.com/office/drawing/2014/main" val="553535709"/>
                  </a:ext>
                </a:extLst>
              </a:tr>
              <a:tr h="651912">
                <a:tc>
                  <a:txBody>
                    <a:bodyPr/>
                    <a:lstStyle/>
                    <a:p>
                      <a:pPr>
                        <a:lnSpc>
                          <a:spcPct val="115000"/>
                        </a:lnSpc>
                        <a:spcAft>
                          <a:spcPts val="1000"/>
                        </a:spcAft>
                      </a:pPr>
                      <a:r>
                        <a:rPr lang="en-US" sz="2400" b="0" i="0" dirty="0">
                          <a:effectLst/>
                          <a:latin typeface="Calibri Light" panose="020F0302020204030204" pitchFamily="34" charset="0"/>
                          <a:cs typeface="Calibri Light" panose="020F0302020204030204" pitchFamily="34" charset="0"/>
                        </a:rPr>
                        <a:t>'A virgin state is crowned with much content, / It’s always happy as it’s innocent.'</a:t>
                      </a:r>
                      <a:endParaRPr lang="en-GB" sz="2400" b="0" i="0" dirty="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tc>
                  <a:txBody>
                    <a:bodyPr/>
                    <a:lstStyle/>
                    <a:p>
                      <a:pPr algn="ctr">
                        <a:lnSpc>
                          <a:spcPct val="115000"/>
                        </a:lnSpc>
                        <a:spcAft>
                          <a:spcPts val="1000"/>
                        </a:spcAft>
                      </a:pPr>
                      <a:r>
                        <a:rPr lang="en-GB" sz="2400" b="0" i="0" dirty="0">
                          <a:effectLst/>
                          <a:latin typeface="Calibri Light" panose="020F0302020204030204" pitchFamily="34" charset="0"/>
                          <a:ea typeface="MS Mincho" panose="02020609040205080304" pitchFamily="49" charset="-128"/>
                          <a:cs typeface="Calibri Light" panose="020F0302020204030204" pitchFamily="34" charset="0"/>
                        </a:rPr>
                        <a:t>3</a:t>
                      </a:r>
                    </a:p>
                  </a:txBody>
                  <a:tcPr marL="68580" marR="68580" marT="0" marB="0"/>
                </a:tc>
                <a:extLst>
                  <a:ext uri="{0D108BD9-81ED-4DB2-BD59-A6C34878D82A}">
                    <a16:rowId xmlns:a16="http://schemas.microsoft.com/office/drawing/2014/main" val="3165426347"/>
                  </a:ext>
                </a:extLst>
              </a:tr>
              <a:tr h="651912">
                <a:tc>
                  <a:txBody>
                    <a:bodyPr/>
                    <a:lstStyle/>
                    <a:p>
                      <a:pPr>
                        <a:lnSpc>
                          <a:spcPct val="115000"/>
                        </a:lnSpc>
                        <a:spcAft>
                          <a:spcPts val="1000"/>
                        </a:spcAft>
                      </a:pPr>
                      <a:r>
                        <a:rPr lang="en-US" sz="2400" b="0" i="0" dirty="0">
                          <a:effectLst/>
                          <a:latin typeface="Calibri Light" panose="020F0302020204030204" pitchFamily="34" charset="0"/>
                          <a:cs typeface="Calibri Light" panose="020F0302020204030204" pitchFamily="34" charset="0"/>
                        </a:rPr>
                        <a:t>'No blustering husbands to create your fears, / No pangs of childbirth to extort your tears.'</a:t>
                      </a:r>
                      <a:endParaRPr lang="en-GB" sz="2400" b="0" i="0" dirty="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tc>
                  <a:txBody>
                    <a:bodyPr/>
                    <a:lstStyle/>
                    <a:p>
                      <a:pPr algn="ctr">
                        <a:lnSpc>
                          <a:spcPct val="115000"/>
                        </a:lnSpc>
                        <a:spcAft>
                          <a:spcPts val="1000"/>
                        </a:spcAft>
                      </a:pPr>
                      <a:r>
                        <a:rPr lang="en-GB" sz="2400" b="0" i="0" dirty="0">
                          <a:effectLst/>
                          <a:latin typeface="Calibri Light" panose="020F0302020204030204" pitchFamily="34" charset="0"/>
                          <a:ea typeface="MS Mincho" panose="02020609040205080304" pitchFamily="49" charset="-128"/>
                          <a:cs typeface="Calibri Light" panose="020F0302020204030204" pitchFamily="34" charset="0"/>
                        </a:rPr>
                        <a:t>4</a:t>
                      </a:r>
                    </a:p>
                  </a:txBody>
                  <a:tcPr marL="68580" marR="68580" marT="0" marB="0"/>
                </a:tc>
                <a:extLst>
                  <a:ext uri="{0D108BD9-81ED-4DB2-BD59-A6C34878D82A}">
                    <a16:rowId xmlns:a16="http://schemas.microsoft.com/office/drawing/2014/main" val="451238774"/>
                  </a:ext>
                </a:extLst>
              </a:tr>
              <a:tr h="651912">
                <a:tc>
                  <a:txBody>
                    <a:bodyPr/>
                    <a:lstStyle/>
                    <a:p>
                      <a:pPr>
                        <a:lnSpc>
                          <a:spcPct val="115000"/>
                        </a:lnSpc>
                        <a:spcAft>
                          <a:spcPts val="1000"/>
                        </a:spcAft>
                      </a:pPr>
                      <a:r>
                        <a:rPr lang="en-US" sz="2400" b="0" i="0" dirty="0">
                          <a:effectLst/>
                          <a:latin typeface="Calibri Light" panose="020F0302020204030204" pitchFamily="34" charset="0"/>
                          <a:cs typeface="Calibri Light" panose="020F0302020204030204" pitchFamily="34" charset="0"/>
                        </a:rPr>
                        <a:t>'No children’s cries for to offend your ears, / Few worldly crosses to distract your prayers.'</a:t>
                      </a:r>
                      <a:endParaRPr lang="en-GB" sz="2400" b="0" i="0" dirty="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tc>
                  <a:txBody>
                    <a:bodyPr/>
                    <a:lstStyle/>
                    <a:p>
                      <a:pPr algn="ctr">
                        <a:lnSpc>
                          <a:spcPct val="115000"/>
                        </a:lnSpc>
                        <a:spcAft>
                          <a:spcPts val="1000"/>
                        </a:spcAft>
                      </a:pPr>
                      <a:r>
                        <a:rPr lang="en-GB" sz="2400" b="0" i="0" dirty="0">
                          <a:effectLst/>
                          <a:latin typeface="Calibri Light" panose="020F0302020204030204" pitchFamily="34" charset="0"/>
                          <a:ea typeface="MS Mincho" panose="02020609040205080304" pitchFamily="49" charset="-128"/>
                          <a:cs typeface="Calibri Light" panose="020F0302020204030204" pitchFamily="34" charset="0"/>
                        </a:rPr>
                        <a:t>5</a:t>
                      </a:r>
                    </a:p>
                  </a:txBody>
                  <a:tcPr marL="68580" marR="68580" marT="0" marB="0"/>
                </a:tc>
                <a:extLst>
                  <a:ext uri="{0D108BD9-81ED-4DB2-BD59-A6C34878D82A}">
                    <a16:rowId xmlns:a16="http://schemas.microsoft.com/office/drawing/2014/main" val="1636351326"/>
                  </a:ext>
                </a:extLst>
              </a:tr>
              <a:tr h="651912">
                <a:tc>
                  <a:txBody>
                    <a:bodyPr/>
                    <a:lstStyle/>
                    <a:p>
                      <a:pPr>
                        <a:lnSpc>
                          <a:spcPct val="115000"/>
                        </a:lnSpc>
                        <a:spcAft>
                          <a:spcPts val="1000"/>
                        </a:spcAft>
                      </a:pPr>
                      <a:r>
                        <a:rPr lang="en-US" sz="2400" b="0" i="0" dirty="0">
                          <a:effectLst/>
                          <a:latin typeface="Calibri Light" panose="020F0302020204030204" pitchFamily="34" charset="0"/>
                          <a:cs typeface="Calibri Light" panose="020F0302020204030204" pitchFamily="34" charset="0"/>
                        </a:rPr>
                        <a:t>'Thus are you freed from all the cares that do / Attend on matrimony, and a husband too.'</a:t>
                      </a:r>
                      <a:endParaRPr lang="en-GB" sz="2400" b="0" i="0" dirty="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tc>
                  <a:txBody>
                    <a:bodyPr/>
                    <a:lstStyle/>
                    <a:p>
                      <a:pPr algn="ctr">
                        <a:lnSpc>
                          <a:spcPct val="115000"/>
                        </a:lnSpc>
                        <a:spcAft>
                          <a:spcPts val="1000"/>
                        </a:spcAft>
                      </a:pPr>
                      <a:r>
                        <a:rPr lang="en-GB" sz="2400" b="0" i="0" dirty="0">
                          <a:effectLst/>
                          <a:latin typeface="Calibri Light" panose="020F0302020204030204" pitchFamily="34" charset="0"/>
                          <a:ea typeface="MS Mincho" panose="02020609040205080304" pitchFamily="49" charset="-128"/>
                          <a:cs typeface="Calibri Light" panose="020F0302020204030204" pitchFamily="34" charset="0"/>
                        </a:rPr>
                        <a:t>6</a:t>
                      </a:r>
                    </a:p>
                  </a:txBody>
                  <a:tcPr marL="68580" marR="68580" marT="0" marB="0"/>
                </a:tc>
                <a:extLst>
                  <a:ext uri="{0D108BD9-81ED-4DB2-BD59-A6C34878D82A}">
                    <a16:rowId xmlns:a16="http://schemas.microsoft.com/office/drawing/2014/main" val="1127898933"/>
                  </a:ext>
                </a:extLst>
              </a:tr>
              <a:tr h="651912">
                <a:tc>
                  <a:txBody>
                    <a:bodyPr/>
                    <a:lstStyle/>
                    <a:p>
                      <a:pPr>
                        <a:lnSpc>
                          <a:spcPct val="115000"/>
                        </a:lnSpc>
                        <a:spcAft>
                          <a:spcPts val="1000"/>
                        </a:spcAft>
                      </a:pPr>
                      <a:r>
                        <a:rPr lang="en-US" sz="2400" b="0" i="0" dirty="0">
                          <a:effectLst/>
                          <a:latin typeface="Calibri Light" panose="020F0302020204030204" pitchFamily="34" charset="0"/>
                          <a:cs typeface="Calibri Light" panose="020F0302020204030204" pitchFamily="34" charset="0"/>
                        </a:rPr>
                        <a:t>'Therefore, Madam, be advised by me: / Turn, turn apostate to love’s levity.'</a:t>
                      </a:r>
                      <a:endParaRPr lang="en-GB" sz="2400" b="0" i="0" dirty="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tc>
                  <a:txBody>
                    <a:bodyPr/>
                    <a:lstStyle/>
                    <a:p>
                      <a:pPr algn="ctr">
                        <a:lnSpc>
                          <a:spcPct val="115000"/>
                        </a:lnSpc>
                        <a:spcAft>
                          <a:spcPts val="1000"/>
                        </a:spcAft>
                      </a:pPr>
                      <a:r>
                        <a:rPr lang="en-GB" sz="2400" b="0" i="0" dirty="0">
                          <a:effectLst/>
                          <a:latin typeface="Calibri Light" panose="020F0302020204030204" pitchFamily="34" charset="0"/>
                          <a:ea typeface="MS Mincho" panose="02020609040205080304" pitchFamily="49" charset="-128"/>
                          <a:cs typeface="Calibri Light" panose="020F0302020204030204" pitchFamily="34" charset="0"/>
                        </a:rPr>
                        <a:t>7</a:t>
                      </a:r>
                    </a:p>
                  </a:txBody>
                  <a:tcPr marL="68580" marR="68580" marT="0" marB="0"/>
                </a:tc>
                <a:extLst>
                  <a:ext uri="{0D108BD9-81ED-4DB2-BD59-A6C34878D82A}">
                    <a16:rowId xmlns:a16="http://schemas.microsoft.com/office/drawing/2014/main" val="248610181"/>
                  </a:ext>
                </a:extLst>
              </a:tr>
              <a:tr h="651912">
                <a:tc>
                  <a:txBody>
                    <a:bodyPr/>
                    <a:lstStyle/>
                    <a:p>
                      <a:pPr>
                        <a:lnSpc>
                          <a:spcPct val="115000"/>
                        </a:lnSpc>
                        <a:spcAft>
                          <a:spcPts val="1000"/>
                        </a:spcAft>
                      </a:pPr>
                      <a:r>
                        <a:rPr lang="en-US" sz="2400" b="0" i="0" dirty="0">
                          <a:effectLst/>
                          <a:latin typeface="Calibri Light" panose="020F0302020204030204" pitchFamily="34" charset="0"/>
                          <a:cs typeface="Calibri Light" panose="020F0302020204030204" pitchFamily="34" charset="0"/>
                        </a:rPr>
                        <a:t>'Suppress wild nature if she dare rebel, / There’s no such thing as leading apes in hell.'</a:t>
                      </a:r>
                      <a:endParaRPr lang="en-GB" sz="2400" b="0" i="0" dirty="0">
                        <a:effectLst/>
                        <a:latin typeface="Calibri Light" panose="020F0302020204030204" pitchFamily="34" charset="0"/>
                        <a:ea typeface="MS Mincho" panose="02020609040205080304" pitchFamily="49" charset="-128"/>
                        <a:cs typeface="Calibri Light" panose="020F0302020204030204" pitchFamily="34" charset="0"/>
                      </a:endParaRPr>
                    </a:p>
                  </a:txBody>
                  <a:tcPr marL="68580" marR="68580" marT="0" marB="0"/>
                </a:tc>
                <a:tc>
                  <a:txBody>
                    <a:bodyPr/>
                    <a:lstStyle/>
                    <a:p>
                      <a:pPr algn="ctr">
                        <a:lnSpc>
                          <a:spcPct val="115000"/>
                        </a:lnSpc>
                        <a:spcAft>
                          <a:spcPts val="1000"/>
                        </a:spcAft>
                      </a:pPr>
                      <a:r>
                        <a:rPr lang="en-GB" sz="2400" b="0" i="0" dirty="0">
                          <a:effectLst/>
                          <a:latin typeface="Calibri Light" panose="020F0302020204030204" pitchFamily="34" charset="0"/>
                          <a:ea typeface="MS Mincho" panose="02020609040205080304" pitchFamily="49" charset="-128"/>
                          <a:cs typeface="Calibri Light" panose="020F0302020204030204" pitchFamily="34" charset="0"/>
                        </a:rPr>
                        <a:t>8</a:t>
                      </a:r>
                    </a:p>
                  </a:txBody>
                  <a:tcPr marL="68580" marR="68580" marT="0" marB="0"/>
                </a:tc>
                <a:extLst>
                  <a:ext uri="{0D108BD9-81ED-4DB2-BD59-A6C34878D82A}">
                    <a16:rowId xmlns:a16="http://schemas.microsoft.com/office/drawing/2014/main" val="233315187"/>
                  </a:ext>
                </a:extLst>
              </a:tr>
            </a:tbl>
          </a:graphicData>
        </a:graphic>
      </p:graphicFrame>
      <p:sp>
        <p:nvSpPr>
          <p:cNvPr id="5" name="Content Placeholder 2">
            <a:extLst>
              <a:ext uri="{FF2B5EF4-FFF2-40B4-BE49-F238E27FC236}">
                <a16:creationId xmlns:a16="http://schemas.microsoft.com/office/drawing/2014/main" id="{636F7647-34C3-EC2D-6F59-7C72122C359F}"/>
              </a:ext>
            </a:extLst>
          </p:cNvPr>
          <p:cNvSpPr txBox="1">
            <a:spLocks/>
          </p:cNvSpPr>
          <p:nvPr/>
        </p:nvSpPr>
        <p:spPr>
          <a:xfrm>
            <a:off x="11658600" y="3013262"/>
            <a:ext cx="6248400" cy="3120838"/>
          </a:xfrm>
          <a:prstGeom prst="rect">
            <a:avLst/>
          </a:prstGeom>
        </p:spPr>
        <p:style>
          <a:lnRef idx="2">
            <a:schemeClr val="accent1"/>
          </a:lnRef>
          <a:fillRef idx="1">
            <a:schemeClr val="lt1"/>
          </a:fillRef>
          <a:effectRef idx="0">
            <a:schemeClr val="accent1"/>
          </a:effectRef>
          <a:fontRef idx="minor">
            <a:schemeClr val="dk1"/>
          </a:fontRef>
        </p:style>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dk1"/>
                </a:solidFill>
                <a:latin typeface="+mn-lt"/>
                <a:ea typeface="+mn-ea"/>
                <a:cs typeface="+mn-cs"/>
              </a:defRPr>
            </a:lvl9pPr>
          </a:lstStyle>
          <a:p>
            <a:pPr marL="0" indent="0">
              <a:buFont typeface="Arial" pitchFamily="34" charset="0"/>
              <a:buNone/>
            </a:pPr>
            <a:r>
              <a:rPr lang="en-US" sz="2400" dirty="0">
                <a:latin typeface="Calibri Light" panose="020F0302020204030204" pitchFamily="34" charset="0"/>
                <a:cs typeface="Calibri Light" panose="020F0302020204030204" pitchFamily="34" charset="0"/>
              </a:rPr>
              <a:t>How to </a:t>
            </a:r>
            <a:r>
              <a:rPr lang="en-US" sz="2400" dirty="0" err="1">
                <a:latin typeface="Calibri Light" panose="020F0302020204030204" pitchFamily="34" charset="0"/>
                <a:cs typeface="Calibri Light" panose="020F0302020204030204" pitchFamily="34" charset="0"/>
              </a:rPr>
              <a:t>analyse</a:t>
            </a:r>
            <a:r>
              <a:rPr lang="en-US" sz="2400" dirty="0">
                <a:latin typeface="Calibri Light" panose="020F0302020204030204" pitchFamily="34" charset="0"/>
                <a:cs typeface="Calibri Light" panose="020F0302020204030204" pitchFamily="34" charset="0"/>
              </a:rPr>
              <a:t> technique/device:</a:t>
            </a:r>
          </a:p>
          <a:p>
            <a:r>
              <a:rPr lang="en-US" sz="2400" dirty="0">
                <a:highlight>
                  <a:srgbClr val="EF81C3"/>
                </a:highlight>
                <a:latin typeface="Calibri Light" panose="020F0302020204030204" pitchFamily="34" charset="0"/>
                <a:cs typeface="Calibri Light" panose="020F0302020204030204" pitchFamily="34" charset="0"/>
              </a:rPr>
              <a:t>What </a:t>
            </a:r>
            <a:r>
              <a:rPr lang="en-US" sz="2400" dirty="0">
                <a:latin typeface="Calibri Light" panose="020F0302020204030204" pitchFamily="34" charset="0"/>
                <a:cs typeface="Calibri Light" panose="020F0302020204030204" pitchFamily="34" charset="0"/>
              </a:rPr>
              <a:t>technique or device is used?</a:t>
            </a:r>
          </a:p>
          <a:p>
            <a:r>
              <a:rPr lang="en-US" sz="2400" dirty="0">
                <a:highlight>
                  <a:srgbClr val="FF7E79"/>
                </a:highlight>
                <a:latin typeface="Calibri Light" panose="020F0302020204030204" pitchFamily="34" charset="0"/>
                <a:cs typeface="Calibri Light" panose="020F0302020204030204" pitchFamily="34" charset="0"/>
              </a:rPr>
              <a:t>Why</a:t>
            </a:r>
            <a:r>
              <a:rPr lang="en-US" sz="2400" dirty="0">
                <a:latin typeface="Calibri Light" panose="020F0302020204030204" pitchFamily="34" charset="0"/>
                <a:cs typeface="Calibri Light" panose="020F0302020204030204" pitchFamily="34" charset="0"/>
              </a:rPr>
              <a:t> is it used?</a:t>
            </a:r>
          </a:p>
          <a:p>
            <a:r>
              <a:rPr lang="en-US" sz="2400" dirty="0">
                <a:highlight>
                  <a:srgbClr val="EF81C3"/>
                </a:highlight>
                <a:latin typeface="Calibri Light" panose="020F0302020204030204" pitchFamily="34" charset="0"/>
                <a:cs typeface="Calibri Light" panose="020F0302020204030204" pitchFamily="34" charset="0"/>
              </a:rPr>
              <a:t>What</a:t>
            </a:r>
            <a:r>
              <a:rPr lang="en-US" sz="2400" dirty="0">
                <a:latin typeface="Calibri Light" panose="020F0302020204030204" pitchFamily="34" charset="0"/>
                <a:cs typeface="Calibri Light" panose="020F0302020204030204" pitchFamily="34" charset="0"/>
              </a:rPr>
              <a:t> is the effect?</a:t>
            </a:r>
          </a:p>
          <a:p>
            <a:r>
              <a:rPr lang="en-US" sz="2400" dirty="0">
                <a:highlight>
                  <a:srgbClr val="76D6FF"/>
                </a:highlight>
                <a:latin typeface="Calibri Light" panose="020F0302020204030204" pitchFamily="34" charset="0"/>
                <a:cs typeface="Calibri Light" panose="020F0302020204030204" pitchFamily="34" charset="0"/>
              </a:rPr>
              <a:t>How </a:t>
            </a:r>
            <a:r>
              <a:rPr lang="en-US" sz="2400" dirty="0">
                <a:latin typeface="Calibri Light" panose="020F0302020204030204" pitchFamily="34" charset="0"/>
                <a:cs typeface="Calibri Light" panose="020F0302020204030204" pitchFamily="34" charset="0"/>
              </a:rPr>
              <a:t>does it reinforce the message?</a:t>
            </a:r>
          </a:p>
          <a:p>
            <a:r>
              <a:rPr lang="en-US" sz="2400" dirty="0">
                <a:highlight>
                  <a:srgbClr val="76D6FF"/>
                </a:highlight>
                <a:latin typeface="Calibri Light" panose="020F0302020204030204" pitchFamily="34" charset="0"/>
                <a:cs typeface="Calibri Light" panose="020F0302020204030204" pitchFamily="34" charset="0"/>
              </a:rPr>
              <a:t>How</a:t>
            </a:r>
            <a:r>
              <a:rPr lang="en-US" sz="2400" dirty="0">
                <a:latin typeface="Calibri Light" panose="020F0302020204030204" pitchFamily="34" charset="0"/>
                <a:cs typeface="Calibri Light" panose="020F0302020204030204" pitchFamily="34" charset="0"/>
              </a:rPr>
              <a:t> does it reinforce or reflect the themes?</a:t>
            </a:r>
          </a:p>
          <a:p>
            <a:r>
              <a:rPr lang="en-US" sz="2400" dirty="0">
                <a:latin typeface="Calibri Light" panose="020F0302020204030204" pitchFamily="34" charset="0"/>
                <a:cs typeface="Calibri Light" panose="020F0302020204030204" pitchFamily="34" charset="0"/>
              </a:rPr>
              <a:t>Can you </a:t>
            </a:r>
            <a:r>
              <a:rPr lang="en-US" sz="2400" u="sng" dirty="0">
                <a:latin typeface="Calibri Light" panose="020F0302020204030204" pitchFamily="34" charset="0"/>
                <a:cs typeface="Calibri Light" panose="020F0302020204030204" pitchFamily="34" charset="0"/>
              </a:rPr>
              <a:t>double up </a:t>
            </a:r>
            <a:r>
              <a:rPr lang="en-US" sz="2400" dirty="0">
                <a:latin typeface="Calibri Light" panose="020F0302020204030204" pitchFamily="34" charset="0"/>
                <a:cs typeface="Calibri Light" panose="020F0302020204030204" pitchFamily="34" charset="0"/>
              </a:rPr>
              <a:t>on the techniques used?</a:t>
            </a:r>
            <a:endParaRPr lang="en-GB" sz="2400" dirty="0">
              <a:latin typeface="Calibri Light" panose="020F0302020204030204" pitchFamily="34" charset="0"/>
              <a:cs typeface="Calibri Light" panose="020F0302020204030204" pitchFamily="34" charset="0"/>
            </a:endParaRPr>
          </a:p>
        </p:txBody>
      </p:sp>
      <p:sp>
        <p:nvSpPr>
          <p:cNvPr id="6" name="Content Placeholder 2">
            <a:extLst>
              <a:ext uri="{FF2B5EF4-FFF2-40B4-BE49-F238E27FC236}">
                <a16:creationId xmlns:a16="http://schemas.microsoft.com/office/drawing/2014/main" id="{521ADD4A-795B-9E55-65FC-817E9DEBD2B5}"/>
              </a:ext>
            </a:extLst>
          </p:cNvPr>
          <p:cNvSpPr txBox="1">
            <a:spLocks/>
          </p:cNvSpPr>
          <p:nvPr/>
        </p:nvSpPr>
        <p:spPr>
          <a:xfrm>
            <a:off x="11658600" y="6397089"/>
            <a:ext cx="6248400" cy="3592144"/>
          </a:xfrm>
          <a:prstGeom prst="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dk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dk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dk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buFont typeface="Arial" panose="020B0604020202020204" pitchFamily="34" charset="0"/>
              <a:buNone/>
            </a:pPr>
            <a:r>
              <a:rPr lang="en-US" sz="2400" dirty="0">
                <a:latin typeface="Calibri Light" panose="020F0302020204030204" pitchFamily="34" charset="0"/>
                <a:cs typeface="Calibri Light" panose="020F0302020204030204" pitchFamily="34" charset="0"/>
              </a:rPr>
              <a:t>How to analyse language:</a:t>
            </a:r>
          </a:p>
          <a:p>
            <a:r>
              <a:rPr lang="en-US" sz="2400" dirty="0">
                <a:highlight>
                  <a:srgbClr val="EF81C3"/>
                </a:highlight>
                <a:latin typeface="Calibri Light" panose="020F0302020204030204" pitchFamily="34" charset="0"/>
                <a:cs typeface="Calibri Light" panose="020F0302020204030204" pitchFamily="34" charset="0"/>
              </a:rPr>
              <a:t>What</a:t>
            </a:r>
            <a:r>
              <a:rPr lang="en-US" sz="2400" dirty="0">
                <a:latin typeface="Calibri Light" panose="020F0302020204030204" pitchFamily="34" charset="0"/>
                <a:cs typeface="Calibri Light" panose="020F0302020204030204" pitchFamily="34" charset="0"/>
              </a:rPr>
              <a:t> word stands out?</a:t>
            </a:r>
          </a:p>
          <a:p>
            <a:r>
              <a:rPr lang="en-US" sz="2400" dirty="0">
                <a:highlight>
                  <a:srgbClr val="FF7E79"/>
                </a:highlight>
                <a:latin typeface="Calibri Light" panose="020F0302020204030204" pitchFamily="34" charset="0"/>
                <a:cs typeface="Calibri Light" panose="020F0302020204030204" pitchFamily="34" charset="0"/>
              </a:rPr>
              <a:t>Why</a:t>
            </a:r>
            <a:r>
              <a:rPr lang="en-US" sz="2400" dirty="0">
                <a:latin typeface="Calibri Light" panose="020F0302020204030204" pitchFamily="34" charset="0"/>
                <a:cs typeface="Calibri Light" panose="020F0302020204030204" pitchFamily="34" charset="0"/>
              </a:rPr>
              <a:t> has it been used?</a:t>
            </a:r>
          </a:p>
          <a:p>
            <a:r>
              <a:rPr lang="en-US" sz="2400" dirty="0">
                <a:highlight>
                  <a:srgbClr val="EF81C3"/>
                </a:highlight>
                <a:latin typeface="Calibri Light" panose="020F0302020204030204" pitchFamily="34" charset="0"/>
                <a:cs typeface="Calibri Light" panose="020F0302020204030204" pitchFamily="34" charset="0"/>
              </a:rPr>
              <a:t>What</a:t>
            </a:r>
            <a:r>
              <a:rPr lang="en-US" sz="2400" dirty="0">
                <a:latin typeface="Calibri Light" panose="020F0302020204030204" pitchFamily="34" charset="0"/>
                <a:cs typeface="Calibri Light" panose="020F0302020204030204" pitchFamily="34" charset="0"/>
              </a:rPr>
              <a:t> is the effect?</a:t>
            </a:r>
          </a:p>
          <a:p>
            <a:r>
              <a:rPr lang="en-US" sz="2400" dirty="0">
                <a:highlight>
                  <a:srgbClr val="76D6FF"/>
                </a:highlight>
                <a:latin typeface="Calibri Light" panose="020F0302020204030204" pitchFamily="34" charset="0"/>
                <a:cs typeface="Calibri Light" panose="020F0302020204030204" pitchFamily="34" charset="0"/>
              </a:rPr>
              <a:t>How</a:t>
            </a:r>
            <a:r>
              <a:rPr lang="en-US" sz="2400" dirty="0">
                <a:latin typeface="Calibri Light" panose="020F0302020204030204" pitchFamily="34" charset="0"/>
                <a:cs typeface="Calibri Light" panose="020F0302020204030204" pitchFamily="34" charset="0"/>
              </a:rPr>
              <a:t> does it reinforce the message?</a:t>
            </a:r>
          </a:p>
          <a:p>
            <a:r>
              <a:rPr lang="en-US" sz="2400" dirty="0">
                <a:highlight>
                  <a:srgbClr val="76D6FF"/>
                </a:highlight>
                <a:latin typeface="Calibri Light" panose="020F0302020204030204" pitchFamily="34" charset="0"/>
                <a:cs typeface="Calibri Light" panose="020F0302020204030204" pitchFamily="34" charset="0"/>
              </a:rPr>
              <a:t>How</a:t>
            </a:r>
            <a:r>
              <a:rPr lang="en-US" sz="2400" dirty="0">
                <a:latin typeface="Calibri Light" panose="020F0302020204030204" pitchFamily="34" charset="0"/>
                <a:cs typeface="Calibri Light" panose="020F0302020204030204" pitchFamily="34" charset="0"/>
              </a:rPr>
              <a:t> does it reinforce or reflect the themes?</a:t>
            </a:r>
          </a:p>
          <a:p>
            <a:r>
              <a:rPr lang="en-US" sz="2400" dirty="0">
                <a:highlight>
                  <a:srgbClr val="76D6FF"/>
                </a:highlight>
                <a:latin typeface="Calibri Light" panose="020F0302020204030204" pitchFamily="34" charset="0"/>
                <a:cs typeface="Calibri Light" panose="020F0302020204030204" pitchFamily="34" charset="0"/>
              </a:rPr>
              <a:t>How does </a:t>
            </a:r>
            <a:r>
              <a:rPr lang="en-US" sz="2400" dirty="0">
                <a:latin typeface="Calibri Light" panose="020F0302020204030204" pitchFamily="34" charset="0"/>
                <a:cs typeface="Calibri Light" panose="020F0302020204030204" pitchFamily="34" charset="0"/>
              </a:rPr>
              <a:t>it reinforce the effect of the overall technique? </a:t>
            </a:r>
            <a:endParaRPr lang="en-GB" sz="2400" dirty="0">
              <a:latin typeface="Calibri Light" panose="020F0302020204030204" pitchFamily="34" charset="0"/>
              <a:cs typeface="Calibri Light" panose="020F0302020204030204" pitchFamily="34" charset="0"/>
            </a:endParaRPr>
          </a:p>
        </p:txBody>
      </p:sp>
      <p:pic>
        <p:nvPicPr>
          <p:cNvPr id="7" name="Graphic 6" descr="Stopwatch">
            <a:extLst>
              <a:ext uri="{FF2B5EF4-FFF2-40B4-BE49-F238E27FC236}">
                <a16:creationId xmlns:a16="http://schemas.microsoft.com/office/drawing/2014/main" id="{F5396D3B-ECA3-3066-318C-E2BD41DCBAD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9958" y="9122946"/>
            <a:ext cx="776781" cy="825500"/>
          </a:xfrm>
          <a:prstGeom prst="rect">
            <a:avLst/>
          </a:prstGeom>
        </p:spPr>
      </p:pic>
      <p:sp>
        <p:nvSpPr>
          <p:cNvPr id="8" name="TextBox 7">
            <a:extLst>
              <a:ext uri="{FF2B5EF4-FFF2-40B4-BE49-F238E27FC236}">
                <a16:creationId xmlns:a16="http://schemas.microsoft.com/office/drawing/2014/main" id="{C0A5FA75-CA87-8EAD-36CC-0236549ACBDD}"/>
              </a:ext>
            </a:extLst>
          </p:cNvPr>
          <p:cNvSpPr txBox="1"/>
          <p:nvPr/>
        </p:nvSpPr>
        <p:spPr>
          <a:xfrm>
            <a:off x="6626" y="9948446"/>
            <a:ext cx="1356020" cy="33855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600" dirty="0">
                <a:latin typeface="Calibri Light" panose="020F0302020204030204" pitchFamily="34" charset="0"/>
                <a:cs typeface="Calibri Light" panose="020F0302020204030204" pitchFamily="34" charset="0"/>
              </a:rPr>
              <a:t>5 minutes</a:t>
            </a:r>
          </a:p>
        </p:txBody>
      </p:sp>
    </p:spTree>
    <p:extLst>
      <p:ext uri="{BB962C8B-B14F-4D97-AF65-F5344CB8AC3E}">
        <p14:creationId xmlns:p14="http://schemas.microsoft.com/office/powerpoint/2010/main" val="4200646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511D3CA-208C-897A-B504-A696BB702FE7}"/>
              </a:ext>
            </a:extLst>
          </p:cNvPr>
          <p:cNvSpPr>
            <a:spLocks noGrp="1"/>
          </p:cNvSpPr>
          <p:nvPr>
            <p:ph sz="quarter" idx="13"/>
          </p:nvPr>
        </p:nvSpPr>
        <p:spPr>
          <a:xfrm>
            <a:off x="1066800" y="2537361"/>
            <a:ext cx="15697200" cy="5120739"/>
          </a:xfrm>
        </p:spPr>
        <p:txBody>
          <a:bodyPr>
            <a:normAutofit/>
          </a:bodyPr>
          <a:lstStyle/>
          <a:p>
            <a:pPr marL="0" indent="0">
              <a:buNone/>
            </a:pPr>
            <a:r>
              <a:rPr lang="en-GB" dirty="0"/>
              <a:t>In what ways do you think marriage is different for men and women now as opposed to the 17</a:t>
            </a:r>
            <a:r>
              <a:rPr lang="en-GB" baseline="30000" dirty="0"/>
              <a:t>th</a:t>
            </a:r>
            <a:r>
              <a:rPr lang="en-GB" dirty="0"/>
              <a:t> century?</a:t>
            </a:r>
          </a:p>
          <a:p>
            <a:pPr marL="0" indent="0">
              <a:buNone/>
            </a:pPr>
            <a:endParaRPr lang="en-GB" dirty="0"/>
          </a:p>
          <a:p>
            <a:pPr marL="0" indent="0">
              <a:buNone/>
            </a:pPr>
            <a:r>
              <a:rPr lang="en-GB" dirty="0"/>
              <a:t>Can you use the following vocabulary?</a:t>
            </a:r>
          </a:p>
          <a:p>
            <a:r>
              <a:rPr lang="en-GB" dirty="0"/>
              <a:t>Expectations</a:t>
            </a:r>
          </a:p>
          <a:p>
            <a:r>
              <a:rPr lang="en-GB" dirty="0"/>
              <a:t>Roles</a:t>
            </a:r>
          </a:p>
          <a:p>
            <a:r>
              <a:rPr lang="en-GB" dirty="0"/>
              <a:t>Gender</a:t>
            </a:r>
          </a:p>
          <a:p>
            <a:r>
              <a:rPr lang="en-GB" dirty="0"/>
              <a:t>Tradition</a:t>
            </a:r>
          </a:p>
        </p:txBody>
      </p:sp>
      <p:sp>
        <p:nvSpPr>
          <p:cNvPr id="3" name="Title 2">
            <a:extLst>
              <a:ext uri="{FF2B5EF4-FFF2-40B4-BE49-F238E27FC236}">
                <a16:creationId xmlns:a16="http://schemas.microsoft.com/office/drawing/2014/main" id="{F775ADC3-B419-398B-027F-0CE858B62927}"/>
              </a:ext>
            </a:extLst>
          </p:cNvPr>
          <p:cNvSpPr>
            <a:spLocks noGrp="1"/>
          </p:cNvSpPr>
          <p:nvPr>
            <p:ph type="ctrTitle"/>
          </p:nvPr>
        </p:nvSpPr>
        <p:spPr/>
        <p:txBody>
          <a:bodyPr/>
          <a:lstStyle/>
          <a:p>
            <a:r>
              <a:rPr lang="en-GB" dirty="0"/>
              <a:t>Marriage</a:t>
            </a:r>
          </a:p>
        </p:txBody>
      </p:sp>
      <p:pic>
        <p:nvPicPr>
          <p:cNvPr id="48130" name="Picture 2" descr="A detailed image of a 17th-century bride and bridegroom in an outdoor setting, wearing traditional period attire. The bride is in a luxurious white gown adorned with lace and intricate embroidery, complete with a veil and floral accessories, while the groom is dressed in a dark, elegant suit with a ruffled shirt, long coat, and a wide-brimmed hat. The couple stands under a floral archway, surrounded by a garden with blooming flowers and a small gathering of guests in similar period clothing. The scene reflects the opulence and style of the 17th century, with a bright and celebratory atmosphere.">
            <a:extLst>
              <a:ext uri="{FF2B5EF4-FFF2-40B4-BE49-F238E27FC236}">
                <a16:creationId xmlns:a16="http://schemas.microsoft.com/office/drawing/2014/main" id="{EA37953C-52CB-6E34-A313-BC9F74E9E5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37073" y="4654967"/>
            <a:ext cx="4000500" cy="4000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8132" name="Picture 4" descr="A realistic image of a 21st-century wedding featuring a Black bride and a white groom with average, everyday appearances in an outdoor setting. The bride is wearing a modest white wedding dress with a simple veil and holding a small bouquet. Her makeup is natural, and her hair is styled casually, perhaps in a natural texture or simple updo. The groom is wearing a slightly relaxed, well-worn suit with a matching boutonnière. Both have warm, genuine expressions, and their body language reflects love and comfort. They are standing in a grassy garden with string lights in the background, surrounded by a laid-back, intimate wedding atmosphere. The focus is on authenticity and relatability.">
            <a:extLst>
              <a:ext uri="{FF2B5EF4-FFF2-40B4-BE49-F238E27FC236}">
                <a16:creationId xmlns:a16="http://schemas.microsoft.com/office/drawing/2014/main" id="{666EDA68-E34E-5B84-E894-4525A5954E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44600" y="6210300"/>
            <a:ext cx="3695700" cy="36957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074350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6841007-57FE-F158-BEE1-EA781D8B850F}"/>
              </a:ext>
            </a:extLst>
          </p:cNvPr>
          <p:cNvSpPr>
            <a:spLocks noGrp="1"/>
          </p:cNvSpPr>
          <p:nvPr>
            <p:ph sz="quarter" idx="13"/>
          </p:nvPr>
        </p:nvSpPr>
        <p:spPr>
          <a:xfrm>
            <a:off x="1066800" y="1889312"/>
            <a:ext cx="15697200" cy="968188"/>
          </a:xfrm>
        </p:spPr>
        <p:txBody>
          <a:bodyPr/>
          <a:lstStyle/>
          <a:p>
            <a:pPr marL="0" indent="0" algn="ctr">
              <a:buNone/>
            </a:pPr>
            <a:r>
              <a:rPr lang="en-GB" dirty="0"/>
              <a:t>As each group explains their analysis, make notes on your poem.</a:t>
            </a:r>
          </a:p>
        </p:txBody>
      </p:sp>
      <p:pic>
        <p:nvPicPr>
          <p:cNvPr id="4" name="Picture 3" descr="A page of a poem&#10;&#10;Description automatically generated">
            <a:extLst>
              <a:ext uri="{FF2B5EF4-FFF2-40B4-BE49-F238E27FC236}">
                <a16:creationId xmlns:a16="http://schemas.microsoft.com/office/drawing/2014/main" id="{4C95728E-4B07-E7F3-84B8-C245266154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9000" y="3543300"/>
            <a:ext cx="4235450" cy="60463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0173707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70BC377-B0CC-B778-A478-C7473F11E040}"/>
              </a:ext>
            </a:extLst>
          </p:cNvPr>
          <p:cNvSpPr>
            <a:spLocks noGrp="1"/>
          </p:cNvSpPr>
          <p:nvPr>
            <p:ph sz="quarter" idx="13"/>
          </p:nvPr>
        </p:nvSpPr>
        <p:spPr>
          <a:xfrm>
            <a:off x="1066800" y="1889312"/>
            <a:ext cx="15697200" cy="1470025"/>
          </a:xfrm>
        </p:spPr>
        <p:txBody>
          <a:bodyPr/>
          <a:lstStyle/>
          <a:p>
            <a:pPr marL="0" indent="0">
              <a:buNone/>
            </a:pPr>
            <a:r>
              <a:rPr lang="en-GB" u="none" strike="noStrike" dirty="0">
                <a:solidFill>
                  <a:srgbClr val="000000"/>
                </a:solidFill>
                <a:effectLst/>
              </a:rPr>
              <a:t>How does Katherine Philips use language and structure to powerful effect in her poem ‘A Married State’?</a:t>
            </a:r>
            <a:endParaRPr lang="en-GB" dirty="0"/>
          </a:p>
        </p:txBody>
      </p:sp>
      <p:sp>
        <p:nvSpPr>
          <p:cNvPr id="3" name="Title 2">
            <a:extLst>
              <a:ext uri="{FF2B5EF4-FFF2-40B4-BE49-F238E27FC236}">
                <a16:creationId xmlns:a16="http://schemas.microsoft.com/office/drawing/2014/main" id="{AAC9666B-211E-A5CA-0597-E61E5EB2F79C}"/>
              </a:ext>
            </a:extLst>
          </p:cNvPr>
          <p:cNvSpPr>
            <a:spLocks noGrp="1"/>
          </p:cNvSpPr>
          <p:nvPr>
            <p:ph type="ctrTitle"/>
          </p:nvPr>
        </p:nvSpPr>
        <p:spPr/>
        <p:txBody>
          <a:bodyPr/>
          <a:lstStyle/>
          <a:p>
            <a:r>
              <a:rPr lang="en-GB" dirty="0"/>
              <a:t>Essay style question</a:t>
            </a:r>
          </a:p>
        </p:txBody>
      </p:sp>
      <p:sp>
        <p:nvSpPr>
          <p:cNvPr id="4" name="Content Placeholder 4">
            <a:extLst>
              <a:ext uri="{FF2B5EF4-FFF2-40B4-BE49-F238E27FC236}">
                <a16:creationId xmlns:a16="http://schemas.microsoft.com/office/drawing/2014/main" id="{2C301FEB-C8D9-5C1F-0FB4-18B44EEDDCDC}"/>
              </a:ext>
            </a:extLst>
          </p:cNvPr>
          <p:cNvSpPr txBox="1">
            <a:spLocks/>
          </p:cNvSpPr>
          <p:nvPr/>
        </p:nvSpPr>
        <p:spPr>
          <a:xfrm>
            <a:off x="1043609" y="3605909"/>
            <a:ext cx="15697200" cy="1470025"/>
          </a:xfrm>
          <a:prstGeom prst="rect">
            <a:avLst/>
          </a:prstGeom>
          <a:noFill/>
          <a:ln>
            <a:solidFill>
              <a:srgbClr val="F6B2B2"/>
            </a:solidFill>
          </a:ln>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b="0" i="0" kern="1200">
                <a:solidFill>
                  <a:schemeClr val="tx1"/>
                </a:solidFill>
                <a:latin typeface="Calibri Light" panose="020F0302020204030204" pitchFamily="34" charset="0"/>
                <a:ea typeface="+mn-ea"/>
                <a:cs typeface="Calibri Light" panose="020F0302020204030204" pitchFamily="34" charset="0"/>
              </a:defRPr>
            </a:lvl1pPr>
            <a:lvl2pPr marL="742950" indent="-285750" algn="l" defTabSz="914400" rtl="0" eaLnBrk="1" latinLnBrk="0" hangingPunct="1">
              <a:spcBef>
                <a:spcPct val="20000"/>
              </a:spcBef>
              <a:buFont typeface="Arial" pitchFamily="34" charset="0"/>
              <a:buChar char="–"/>
              <a:defRPr sz="2800" b="0" i="0" kern="1200">
                <a:solidFill>
                  <a:schemeClr val="tx1"/>
                </a:solidFill>
                <a:latin typeface="Calibri Light" panose="020F0302020204030204" pitchFamily="34" charset="0"/>
                <a:ea typeface="+mn-ea"/>
                <a:cs typeface="Calibri Light" panose="020F0302020204030204" pitchFamily="34" charset="0"/>
              </a:defRPr>
            </a:lvl2pPr>
            <a:lvl3pPr marL="1143000" indent="-228600" algn="l" defTabSz="914400" rtl="0" eaLnBrk="1" latinLnBrk="0" hangingPunct="1">
              <a:spcBef>
                <a:spcPct val="20000"/>
              </a:spcBef>
              <a:buFont typeface="Arial" pitchFamily="34" charset="0"/>
              <a:buChar char="•"/>
              <a:defRPr sz="2400" b="0" i="0" kern="1200">
                <a:solidFill>
                  <a:schemeClr val="tx1"/>
                </a:solidFill>
                <a:latin typeface="Calibri Light" panose="020F0302020204030204" pitchFamily="34" charset="0"/>
                <a:ea typeface="+mn-ea"/>
                <a:cs typeface="Calibri Light" panose="020F0302020204030204" pitchFamily="34" charset="0"/>
              </a:defRPr>
            </a:lvl3pPr>
            <a:lvl4pPr marL="1600200" indent="-228600" algn="l" defTabSz="914400" rtl="0" eaLnBrk="1" latinLnBrk="0" hangingPunct="1">
              <a:spcBef>
                <a:spcPct val="20000"/>
              </a:spcBef>
              <a:buFont typeface="Arial" pitchFamily="34" charset="0"/>
              <a:buChar char="–"/>
              <a:defRPr sz="2000" b="0" i="0" kern="1200">
                <a:solidFill>
                  <a:schemeClr val="tx1"/>
                </a:solidFill>
                <a:latin typeface="Calibri Light" panose="020F0302020204030204" pitchFamily="34" charset="0"/>
                <a:ea typeface="+mn-ea"/>
                <a:cs typeface="Calibri Light" panose="020F0302020204030204" pitchFamily="34" charset="0"/>
              </a:defRPr>
            </a:lvl4pPr>
            <a:lvl5pPr marL="2057400" indent="-228600" algn="l" defTabSz="914400" rtl="0" eaLnBrk="1" latinLnBrk="0" hangingPunct="1">
              <a:spcBef>
                <a:spcPct val="20000"/>
              </a:spcBef>
              <a:buFont typeface="Arial" pitchFamily="34" charset="0"/>
              <a:buChar char="»"/>
              <a:defRPr sz="2000" b="0" i="0" kern="1200">
                <a:solidFill>
                  <a:schemeClr val="tx1"/>
                </a:solidFill>
                <a:latin typeface="Calibri Light" panose="020F0302020204030204" pitchFamily="34" charset="0"/>
                <a:ea typeface="+mn-ea"/>
                <a:cs typeface="Calibri Light" panose="020F030202020403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GB" dirty="0"/>
              <a:t>Read the question and give yourself time to think about your response. Note down your initial ideas.</a:t>
            </a:r>
          </a:p>
        </p:txBody>
      </p:sp>
      <p:pic>
        <p:nvPicPr>
          <p:cNvPr id="5" name="Picture 2" descr="A cartoon-style design featuring a pastel-coloured modern clock with simple hands, framed by a large, soft pastel thought bubble in the background. The colours are soothing and cheerful, such as soft blues, pinks, and yellows, giving it a playful yet calming appearance. The background is a plain pastel gradient, making it perfect for educational slides. The overall style is whimsical and inviting.">
            <a:extLst>
              <a:ext uri="{FF2B5EF4-FFF2-40B4-BE49-F238E27FC236}">
                <a16:creationId xmlns:a16="http://schemas.microsoft.com/office/drawing/2014/main" id="{D51D8146-1B43-5150-400C-58EEC417243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6675" y="6749652"/>
            <a:ext cx="2914650" cy="29146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21122A92-7F17-F8E6-604C-0FE3496BC210}"/>
              </a:ext>
            </a:extLst>
          </p:cNvPr>
          <p:cNvPicPr>
            <a:picLocks noChangeAspect="1"/>
          </p:cNvPicPr>
          <p:nvPr/>
        </p:nvPicPr>
        <p:blipFill>
          <a:blip r:embed="rId3">
            <a:duotone>
              <a:schemeClr val="accent1">
                <a:shade val="45000"/>
                <a:satMod val="135000"/>
              </a:schemeClr>
              <a:prstClr val="white"/>
            </a:duotone>
          </a:blip>
          <a:stretch>
            <a:fillRect/>
          </a:stretch>
        </p:blipFill>
        <p:spPr>
          <a:xfrm>
            <a:off x="7086600" y="6043546"/>
            <a:ext cx="4356134" cy="706106"/>
          </a:xfrm>
          <a:prstGeom prst="rect">
            <a:avLst/>
          </a:prstGeom>
        </p:spPr>
      </p:pic>
      <p:pic>
        <p:nvPicPr>
          <p:cNvPr id="7" name="Picture 2" descr="Checking or Really Checking? | Durrington Research School">
            <a:extLst>
              <a:ext uri="{FF2B5EF4-FFF2-40B4-BE49-F238E27FC236}">
                <a16:creationId xmlns:a16="http://schemas.microsoft.com/office/drawing/2014/main" id="{075A1121-4F67-9306-0B63-BA37E0DDC8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75111" y="4561861"/>
            <a:ext cx="1888889" cy="9931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Graphic 9" descr="Stopwatch">
            <a:extLst>
              <a:ext uri="{FF2B5EF4-FFF2-40B4-BE49-F238E27FC236}">
                <a16:creationId xmlns:a16="http://schemas.microsoft.com/office/drawing/2014/main" id="{F99F9E21-10F8-AA73-4FB8-6BBDD4066DD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99958" y="9122946"/>
            <a:ext cx="776781" cy="825500"/>
          </a:xfrm>
          <a:prstGeom prst="rect">
            <a:avLst/>
          </a:prstGeom>
        </p:spPr>
      </p:pic>
      <p:sp>
        <p:nvSpPr>
          <p:cNvPr id="11" name="TextBox 10">
            <a:extLst>
              <a:ext uri="{FF2B5EF4-FFF2-40B4-BE49-F238E27FC236}">
                <a16:creationId xmlns:a16="http://schemas.microsoft.com/office/drawing/2014/main" id="{00D3A4EE-F388-F6B9-F0C3-B20AC96864C2}"/>
              </a:ext>
            </a:extLst>
          </p:cNvPr>
          <p:cNvSpPr txBox="1"/>
          <p:nvPr/>
        </p:nvSpPr>
        <p:spPr>
          <a:xfrm>
            <a:off x="6626" y="9948446"/>
            <a:ext cx="1356020" cy="33855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600" dirty="0">
                <a:latin typeface="Calibri Light" panose="020F0302020204030204" pitchFamily="34" charset="0"/>
                <a:cs typeface="Calibri Light" panose="020F0302020204030204" pitchFamily="34" charset="0"/>
              </a:rPr>
              <a:t>4 minutes</a:t>
            </a:r>
          </a:p>
        </p:txBody>
      </p:sp>
    </p:spTree>
    <p:extLst>
      <p:ext uri="{BB962C8B-B14F-4D97-AF65-F5344CB8AC3E}">
        <p14:creationId xmlns:p14="http://schemas.microsoft.com/office/powerpoint/2010/main" val="41402105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4F96A5C-34EF-08E4-D078-D0341D943EB8}"/>
              </a:ext>
            </a:extLst>
          </p:cNvPr>
          <p:cNvSpPr>
            <a:spLocks noGrp="1"/>
          </p:cNvSpPr>
          <p:nvPr>
            <p:ph sz="quarter" idx="13"/>
          </p:nvPr>
        </p:nvSpPr>
        <p:spPr>
          <a:xfrm>
            <a:off x="1066800" y="1889312"/>
            <a:ext cx="15697200" cy="1044388"/>
          </a:xfrm>
        </p:spPr>
        <p:txBody>
          <a:bodyPr/>
          <a:lstStyle/>
          <a:p>
            <a:pPr marL="0" indent="0" algn="ctr">
              <a:buNone/>
            </a:pPr>
            <a:r>
              <a:rPr lang="en-GB" dirty="0"/>
              <a:t>Now join up with a partner and share your ideas. Make notes in your booklet.</a:t>
            </a:r>
          </a:p>
        </p:txBody>
      </p:sp>
      <p:sp>
        <p:nvSpPr>
          <p:cNvPr id="3" name="Title 2">
            <a:extLst>
              <a:ext uri="{FF2B5EF4-FFF2-40B4-BE49-F238E27FC236}">
                <a16:creationId xmlns:a16="http://schemas.microsoft.com/office/drawing/2014/main" id="{1997A7E4-9180-7BA1-57E6-B3684E18189A}"/>
              </a:ext>
            </a:extLst>
          </p:cNvPr>
          <p:cNvSpPr>
            <a:spLocks noGrp="1"/>
          </p:cNvSpPr>
          <p:nvPr>
            <p:ph type="ctrTitle"/>
          </p:nvPr>
        </p:nvSpPr>
        <p:spPr/>
        <p:txBody>
          <a:bodyPr/>
          <a:lstStyle/>
          <a:p>
            <a:r>
              <a:rPr lang="en-GB" dirty="0"/>
              <a:t>Essay style question</a:t>
            </a:r>
          </a:p>
        </p:txBody>
      </p:sp>
      <p:pic>
        <p:nvPicPr>
          <p:cNvPr id="6" name="Picture 5" descr="A screenshot of a paper&#10;&#10;Description automatically generated">
            <a:extLst>
              <a:ext uri="{FF2B5EF4-FFF2-40B4-BE49-F238E27FC236}">
                <a16:creationId xmlns:a16="http://schemas.microsoft.com/office/drawing/2014/main" id="{286F436F-14DD-F266-C3CD-423B24EA16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5200" y="3133360"/>
            <a:ext cx="4468640" cy="6324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Graphic 6" descr="Stopwatch">
            <a:extLst>
              <a:ext uri="{FF2B5EF4-FFF2-40B4-BE49-F238E27FC236}">
                <a16:creationId xmlns:a16="http://schemas.microsoft.com/office/drawing/2014/main" id="{9ADD6443-8EF5-A644-2E19-BB20414FE94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9958" y="9122946"/>
            <a:ext cx="776781" cy="825500"/>
          </a:xfrm>
          <a:prstGeom prst="rect">
            <a:avLst/>
          </a:prstGeom>
        </p:spPr>
      </p:pic>
      <p:sp>
        <p:nvSpPr>
          <p:cNvPr id="8" name="TextBox 7">
            <a:extLst>
              <a:ext uri="{FF2B5EF4-FFF2-40B4-BE49-F238E27FC236}">
                <a16:creationId xmlns:a16="http://schemas.microsoft.com/office/drawing/2014/main" id="{DC293081-C050-4F07-E478-5497427D88FD}"/>
              </a:ext>
            </a:extLst>
          </p:cNvPr>
          <p:cNvSpPr txBox="1"/>
          <p:nvPr/>
        </p:nvSpPr>
        <p:spPr>
          <a:xfrm>
            <a:off x="6626" y="9948446"/>
            <a:ext cx="1356020" cy="33855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GB" sz="1600" dirty="0">
                <a:latin typeface="Calibri Light" panose="020F0302020204030204" pitchFamily="34" charset="0"/>
                <a:cs typeface="Calibri Light" panose="020F0302020204030204" pitchFamily="34" charset="0"/>
              </a:rPr>
              <a:t>10 minutes</a:t>
            </a:r>
          </a:p>
        </p:txBody>
      </p:sp>
      <p:grpSp>
        <p:nvGrpSpPr>
          <p:cNvPr id="9" name="Group 8">
            <a:extLst>
              <a:ext uri="{FF2B5EF4-FFF2-40B4-BE49-F238E27FC236}">
                <a16:creationId xmlns:a16="http://schemas.microsoft.com/office/drawing/2014/main" id="{32C8CE3C-2397-668C-6E9D-568AEA587F36}"/>
              </a:ext>
            </a:extLst>
          </p:cNvPr>
          <p:cNvGrpSpPr/>
          <p:nvPr/>
        </p:nvGrpSpPr>
        <p:grpSpPr>
          <a:xfrm>
            <a:off x="15896899" y="103579"/>
            <a:ext cx="2391101" cy="2012847"/>
            <a:chOff x="7375242" y="1521470"/>
            <a:chExt cx="1594067" cy="1341898"/>
          </a:xfrm>
        </p:grpSpPr>
        <p:pic>
          <p:nvPicPr>
            <p:cNvPr id="10" name="Picture 9" descr="A sign with a pole&#10;&#10;Description automatically generated">
              <a:extLst>
                <a:ext uri="{FF2B5EF4-FFF2-40B4-BE49-F238E27FC236}">
                  <a16:creationId xmlns:a16="http://schemas.microsoft.com/office/drawing/2014/main" id="{D102AA30-2777-7D49-7B3A-DA01A505A7CD}"/>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6040" b="89933" l="9887" r="89972">
                          <a14:foregroundMark x1="41667" y1="6040" x2="41667" y2="6040"/>
                          <a14:foregroundMark x1="80650" y1="36913" x2="80650" y2="36913"/>
                          <a14:foregroundMark x1="51412" y1="89430" x2="51412" y2="89430"/>
                          <a14:foregroundMark x1="22881" y1="45638" x2="56921" y2="46812"/>
                          <a14:foregroundMark x1="56921" y1="46812" x2="24435" y2="37919"/>
                          <a14:foregroundMark x1="24435" y1="37919" x2="23870" y2="38758"/>
                          <a14:foregroundMark x1="42938" y1="12752" x2="43927" y2="80872"/>
                        </a14:backgroundRemoval>
                      </a14:imgEffect>
                    </a14:imgLayer>
                  </a14:imgProps>
                </a:ext>
              </a:extLst>
            </a:blip>
            <a:stretch>
              <a:fillRect/>
            </a:stretch>
          </p:blipFill>
          <p:spPr>
            <a:xfrm>
              <a:off x="7375242" y="1521470"/>
              <a:ext cx="1594067" cy="1341898"/>
            </a:xfrm>
            <a:prstGeom prst="rect">
              <a:avLst/>
            </a:prstGeom>
            <a:noFill/>
          </p:spPr>
        </p:pic>
        <p:sp>
          <p:nvSpPr>
            <p:cNvPr id="11" name="TextBox 10">
              <a:extLst>
                <a:ext uri="{FF2B5EF4-FFF2-40B4-BE49-F238E27FC236}">
                  <a16:creationId xmlns:a16="http://schemas.microsoft.com/office/drawing/2014/main" id="{BC8786F8-A226-D77C-B42E-A0ED7A0652C1}"/>
                </a:ext>
              </a:extLst>
            </p:cNvPr>
            <p:cNvSpPr txBox="1"/>
            <p:nvPr/>
          </p:nvSpPr>
          <p:spPr>
            <a:xfrm>
              <a:off x="7620001" y="1830134"/>
              <a:ext cx="997880" cy="430887"/>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GB" dirty="0"/>
                <a:t>Page 19 in the booklet</a:t>
              </a:r>
            </a:p>
          </p:txBody>
        </p:sp>
      </p:grpSp>
    </p:spTree>
    <p:extLst>
      <p:ext uri="{BB962C8B-B14F-4D97-AF65-F5344CB8AC3E}">
        <p14:creationId xmlns:p14="http://schemas.microsoft.com/office/powerpoint/2010/main" val="16626670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BC321-0812-2201-6531-5BCD98FAAC14}"/>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6F6708F-85DC-5A7D-1920-9912AC75DB43}"/>
              </a:ext>
            </a:extLst>
          </p:cNvPr>
          <p:cNvSpPr>
            <a:spLocks noGrp="1"/>
          </p:cNvSpPr>
          <p:nvPr>
            <p:ph sz="quarter" idx="13"/>
          </p:nvPr>
        </p:nvSpPr>
        <p:spPr>
          <a:xfrm>
            <a:off x="1066800" y="1889312"/>
            <a:ext cx="15697200" cy="968188"/>
          </a:xfrm>
        </p:spPr>
        <p:txBody>
          <a:bodyPr/>
          <a:lstStyle/>
          <a:p>
            <a:pPr marL="0" indent="0" algn="ctr">
              <a:buNone/>
            </a:pPr>
            <a:r>
              <a:rPr lang="en-GB" dirty="0"/>
              <a:t>Write up one full point</a:t>
            </a:r>
            <a:endParaRPr lang="en-GB" i="1" dirty="0"/>
          </a:p>
        </p:txBody>
      </p:sp>
      <p:sp>
        <p:nvSpPr>
          <p:cNvPr id="5" name="TextBox 4">
            <a:extLst>
              <a:ext uri="{FF2B5EF4-FFF2-40B4-BE49-F238E27FC236}">
                <a16:creationId xmlns:a16="http://schemas.microsoft.com/office/drawing/2014/main" id="{E3242444-62CE-B168-1D66-F36BFB563975}"/>
              </a:ext>
            </a:extLst>
          </p:cNvPr>
          <p:cNvSpPr txBox="1"/>
          <p:nvPr/>
        </p:nvSpPr>
        <p:spPr>
          <a:xfrm>
            <a:off x="16002000" y="5604062"/>
            <a:ext cx="1981200" cy="4031873"/>
          </a:xfrm>
          <a:prstGeom prst="rect">
            <a:avLst/>
          </a:prstGeom>
          <a:solidFill>
            <a:srgbClr val="FBF7F1"/>
          </a:solidFill>
          <a:ln>
            <a:solidFill>
              <a:srgbClr val="0097B2"/>
            </a:solidFill>
          </a:ln>
        </p:spPr>
        <p:txBody>
          <a:bodyPr wrap="square">
            <a:spAutoFit/>
          </a:bodyPr>
          <a:lstStyle/>
          <a:p>
            <a:r>
              <a:rPr lang="en-GB" sz="1600" dirty="0">
                <a:latin typeface="Calibri Light" panose="020F0302020204030204" pitchFamily="34" charset="0"/>
                <a:cs typeface="Calibri Light" panose="020F0302020204030204" pitchFamily="34" charset="0"/>
              </a:rPr>
              <a:t>Constraint</a:t>
            </a:r>
          </a:p>
          <a:p>
            <a:r>
              <a:rPr lang="en-GB" sz="1600" dirty="0">
                <a:latin typeface="Calibri Light" panose="020F0302020204030204" pitchFamily="34" charset="0"/>
                <a:cs typeface="Calibri Light" panose="020F0302020204030204" pitchFamily="34" charset="0"/>
              </a:rPr>
              <a:t>Independence</a:t>
            </a:r>
          </a:p>
          <a:p>
            <a:r>
              <a:rPr lang="en-GB" sz="1600" dirty="0">
                <a:latin typeface="Calibri Light" panose="020F0302020204030204" pitchFamily="34" charset="0"/>
                <a:cs typeface="Calibri Light" panose="020F0302020204030204" pitchFamily="34" charset="0"/>
              </a:rPr>
              <a:t>Sacrifice</a:t>
            </a:r>
          </a:p>
          <a:p>
            <a:r>
              <a:rPr lang="en-GB" sz="1600" dirty="0">
                <a:latin typeface="Calibri Light" panose="020F0302020204030204" pitchFamily="34" charset="0"/>
                <a:cs typeface="Calibri Light" panose="020F0302020204030204" pitchFamily="34" charset="0"/>
              </a:rPr>
              <a:t>Expectations</a:t>
            </a:r>
          </a:p>
          <a:p>
            <a:r>
              <a:rPr lang="en-GB" sz="1600" dirty="0">
                <a:latin typeface="Calibri Light" panose="020F0302020204030204" pitchFamily="34" charset="0"/>
                <a:cs typeface="Calibri Light" panose="020F0302020204030204" pitchFamily="34" charset="0"/>
              </a:rPr>
              <a:t>Rebellion</a:t>
            </a:r>
          </a:p>
          <a:p>
            <a:r>
              <a:rPr lang="en-GB" sz="1600" dirty="0">
                <a:latin typeface="Calibri Light" panose="020F0302020204030204" pitchFamily="34" charset="0"/>
                <a:cs typeface="Calibri Light" panose="020F0302020204030204" pitchFamily="34" charset="0"/>
              </a:rPr>
              <a:t>Conformity</a:t>
            </a:r>
          </a:p>
          <a:p>
            <a:r>
              <a:rPr lang="en-GB" sz="1600" dirty="0">
                <a:latin typeface="Calibri Light" panose="020F0302020204030204" pitchFamily="34" charset="0"/>
                <a:cs typeface="Calibri Light" panose="020F0302020204030204" pitchFamily="34" charset="0"/>
              </a:rPr>
              <a:t>Patriarchy</a:t>
            </a:r>
          </a:p>
          <a:p>
            <a:r>
              <a:rPr lang="en-GB" sz="1600" dirty="0">
                <a:latin typeface="Calibri Light" panose="020F0302020204030204" pitchFamily="34" charset="0"/>
                <a:cs typeface="Calibri Light" panose="020F0302020204030204" pitchFamily="34" charset="0"/>
              </a:rPr>
              <a:t>Liberation</a:t>
            </a:r>
          </a:p>
          <a:p>
            <a:r>
              <a:rPr lang="en-GB" sz="1600" dirty="0">
                <a:latin typeface="Calibri Light" panose="020F0302020204030204" pitchFamily="34" charset="0"/>
                <a:cs typeface="Calibri Light" panose="020F0302020204030204" pitchFamily="34" charset="0"/>
              </a:rPr>
              <a:t>Virtue</a:t>
            </a:r>
          </a:p>
          <a:p>
            <a:r>
              <a:rPr lang="en-GB" sz="1600" dirty="0">
                <a:latin typeface="Calibri Light" panose="020F0302020204030204" pitchFamily="34" charset="0"/>
                <a:cs typeface="Calibri Light" panose="020F0302020204030204" pitchFamily="34" charset="0"/>
              </a:rPr>
              <a:t>Social norms</a:t>
            </a:r>
          </a:p>
          <a:p>
            <a:r>
              <a:rPr lang="en-GB" sz="1600" dirty="0">
                <a:latin typeface="Calibri Light" panose="020F0302020204030204" pitchFamily="34" charset="0"/>
                <a:cs typeface="Calibri Light" panose="020F0302020204030204" pitchFamily="34" charset="0"/>
              </a:rPr>
              <a:t>Autonomy</a:t>
            </a:r>
          </a:p>
          <a:p>
            <a:r>
              <a:rPr lang="en-GB" sz="1600" dirty="0">
                <a:latin typeface="Calibri Light" panose="020F0302020204030204" pitchFamily="34" charset="0"/>
                <a:cs typeface="Calibri Light" panose="020F0302020204030204" pitchFamily="34" charset="0"/>
              </a:rPr>
              <a:t>Caution</a:t>
            </a:r>
          </a:p>
          <a:p>
            <a:r>
              <a:rPr lang="en-GB" sz="1600" dirty="0">
                <a:latin typeface="Calibri Light" panose="020F0302020204030204" pitchFamily="34" charset="0"/>
                <a:cs typeface="Calibri Light" panose="020F0302020204030204" pitchFamily="34" charset="0"/>
              </a:rPr>
              <a:t>Resistance</a:t>
            </a:r>
          </a:p>
          <a:p>
            <a:r>
              <a:rPr lang="en-GB" sz="1600" dirty="0">
                <a:latin typeface="Calibri Light" panose="020F0302020204030204" pitchFamily="34" charset="0"/>
                <a:cs typeface="Calibri Light" panose="020F0302020204030204" pitchFamily="34" charset="0"/>
              </a:rPr>
              <a:t>Freedom</a:t>
            </a:r>
          </a:p>
          <a:p>
            <a:r>
              <a:rPr lang="en-GB" sz="1600" dirty="0">
                <a:latin typeface="Calibri Light" panose="020F0302020204030204" pitchFamily="34" charset="0"/>
                <a:cs typeface="Calibri Light" panose="020F0302020204030204" pitchFamily="34" charset="0"/>
              </a:rPr>
              <a:t>Individuality</a:t>
            </a:r>
          </a:p>
          <a:p>
            <a:r>
              <a:rPr lang="en-GB" sz="1600" dirty="0">
                <a:latin typeface="Calibri Light" panose="020F0302020204030204" pitchFamily="34" charset="0"/>
                <a:cs typeface="Calibri Light" panose="020F0302020204030204" pitchFamily="34" charset="0"/>
              </a:rPr>
              <a:t>Gender roles</a:t>
            </a:r>
          </a:p>
        </p:txBody>
      </p:sp>
      <p:pic>
        <p:nvPicPr>
          <p:cNvPr id="6" name="Picture 5">
            <a:extLst>
              <a:ext uri="{FF2B5EF4-FFF2-40B4-BE49-F238E27FC236}">
                <a16:creationId xmlns:a16="http://schemas.microsoft.com/office/drawing/2014/main" id="{9E30B61E-B1F3-3AD2-8BCF-68DB46D8FD7F}"/>
              </a:ext>
            </a:extLst>
          </p:cNvPr>
          <p:cNvPicPr>
            <a:picLocks noChangeAspect="1"/>
          </p:cNvPicPr>
          <p:nvPr/>
        </p:nvPicPr>
        <p:blipFill>
          <a:blip r:embed="rId3"/>
          <a:stretch>
            <a:fillRect/>
          </a:stretch>
        </p:blipFill>
        <p:spPr>
          <a:xfrm>
            <a:off x="16002000" y="5215932"/>
            <a:ext cx="1593850" cy="412750"/>
          </a:xfrm>
          <a:prstGeom prst="rect">
            <a:avLst/>
          </a:prstGeom>
        </p:spPr>
      </p:pic>
      <p:pic>
        <p:nvPicPr>
          <p:cNvPr id="8" name="Picture 7">
            <a:extLst>
              <a:ext uri="{FF2B5EF4-FFF2-40B4-BE49-F238E27FC236}">
                <a16:creationId xmlns:a16="http://schemas.microsoft.com/office/drawing/2014/main" id="{CBE17A9D-2A20-A6A9-797A-151701C7F81D}"/>
              </a:ext>
            </a:extLst>
          </p:cNvPr>
          <p:cNvPicPr>
            <a:picLocks noChangeAspect="1"/>
          </p:cNvPicPr>
          <p:nvPr/>
        </p:nvPicPr>
        <p:blipFill>
          <a:blip r:embed="rId4"/>
          <a:stretch>
            <a:fillRect/>
          </a:stretch>
        </p:blipFill>
        <p:spPr>
          <a:xfrm>
            <a:off x="7249869" y="4611595"/>
            <a:ext cx="3788260" cy="344869"/>
          </a:xfrm>
          <a:prstGeom prst="rect">
            <a:avLst/>
          </a:prstGeom>
        </p:spPr>
      </p:pic>
      <p:sp>
        <p:nvSpPr>
          <p:cNvPr id="11" name="TextBox 10">
            <a:extLst>
              <a:ext uri="{FF2B5EF4-FFF2-40B4-BE49-F238E27FC236}">
                <a16:creationId xmlns:a16="http://schemas.microsoft.com/office/drawing/2014/main" id="{9A6D5DE2-A6BA-95B5-1983-85B9881F8CF3}"/>
              </a:ext>
            </a:extLst>
          </p:cNvPr>
          <p:cNvSpPr txBox="1"/>
          <p:nvPr/>
        </p:nvSpPr>
        <p:spPr>
          <a:xfrm>
            <a:off x="6642151" y="5143500"/>
            <a:ext cx="5003695" cy="4401205"/>
          </a:xfrm>
          <a:prstGeom prst="rect">
            <a:avLst/>
          </a:prstGeom>
          <a:noFill/>
          <a:ln>
            <a:solidFill>
              <a:srgbClr val="0097B2"/>
            </a:solidFill>
          </a:ln>
        </p:spPr>
        <p:txBody>
          <a:bodyPr wrap="square" rtlCol="0">
            <a:spAutoFit/>
          </a:bodyPr>
          <a:lstStyle/>
          <a:p>
            <a:r>
              <a:rPr lang="en-GB" sz="2800" dirty="0">
                <a:latin typeface="Calibri Light" panose="020F0302020204030204" pitchFamily="34" charset="0"/>
                <a:cs typeface="Calibri Light" panose="020F0302020204030204" pitchFamily="34" charset="0"/>
              </a:rPr>
              <a:t>Clear point</a:t>
            </a:r>
          </a:p>
          <a:p>
            <a:r>
              <a:rPr lang="en-GB" sz="2800" dirty="0">
                <a:latin typeface="Calibri Light" panose="020F0302020204030204" pitchFamily="34" charset="0"/>
                <a:cs typeface="Calibri Light" panose="020F0302020204030204" pitchFamily="34" charset="0"/>
              </a:rPr>
              <a:t>Embedded quotation</a:t>
            </a:r>
          </a:p>
          <a:p>
            <a:r>
              <a:rPr lang="en-GB" sz="2800" dirty="0">
                <a:latin typeface="Calibri Light" panose="020F0302020204030204" pitchFamily="34" charset="0"/>
                <a:cs typeface="Calibri Light" panose="020F0302020204030204" pitchFamily="34" charset="0"/>
              </a:rPr>
              <a:t>Naming of techniques</a:t>
            </a:r>
          </a:p>
          <a:p>
            <a:r>
              <a:rPr lang="en-GB" sz="2800" dirty="0">
                <a:latin typeface="Calibri Light" panose="020F0302020204030204" pitchFamily="34" charset="0"/>
                <a:cs typeface="Calibri Light" panose="020F0302020204030204" pitchFamily="34" charset="0"/>
              </a:rPr>
              <a:t>Analysis and interpretation</a:t>
            </a:r>
          </a:p>
          <a:p>
            <a:r>
              <a:rPr lang="en-GB" sz="2800" dirty="0">
                <a:latin typeface="Calibri Light" panose="020F0302020204030204" pitchFamily="34" charset="0"/>
                <a:cs typeface="Calibri Light" panose="020F0302020204030204" pitchFamily="34" charset="0"/>
              </a:rPr>
              <a:t>Connectives</a:t>
            </a:r>
          </a:p>
          <a:p>
            <a:r>
              <a:rPr lang="en-GB" sz="2800" dirty="0">
                <a:latin typeface="Calibri Light" panose="020F0302020204030204" pitchFamily="34" charset="0"/>
                <a:cs typeface="Calibri Light" panose="020F0302020204030204" pitchFamily="34" charset="0"/>
              </a:rPr>
              <a:t>Layers</a:t>
            </a:r>
          </a:p>
          <a:p>
            <a:r>
              <a:rPr lang="en-GB" sz="2800" dirty="0">
                <a:latin typeface="Calibri Light" panose="020F0302020204030204" pitchFamily="34" charset="0"/>
                <a:cs typeface="Calibri Light" panose="020F0302020204030204" pitchFamily="34" charset="0"/>
              </a:rPr>
              <a:t>Tentative language</a:t>
            </a:r>
          </a:p>
          <a:p>
            <a:r>
              <a:rPr lang="en-GB" sz="2800" dirty="0">
                <a:latin typeface="Calibri Light" panose="020F0302020204030204" pitchFamily="34" charset="0"/>
                <a:cs typeface="Calibri Light" panose="020F0302020204030204" pitchFamily="34" charset="0"/>
              </a:rPr>
              <a:t>Critical verbs</a:t>
            </a:r>
          </a:p>
          <a:p>
            <a:r>
              <a:rPr lang="en-GB" sz="2800" dirty="0">
                <a:latin typeface="Calibri Light" panose="020F0302020204030204" pitchFamily="34" charset="0"/>
                <a:cs typeface="Calibri Light" panose="020F0302020204030204" pitchFamily="34" charset="0"/>
              </a:rPr>
              <a:t>Message / intention</a:t>
            </a:r>
          </a:p>
          <a:p>
            <a:r>
              <a:rPr lang="en-GB" sz="2800" dirty="0">
                <a:latin typeface="Calibri Light" panose="020F0302020204030204" pitchFamily="34" charset="0"/>
                <a:cs typeface="Calibri Light" panose="020F0302020204030204" pitchFamily="34" charset="0"/>
              </a:rPr>
              <a:t>Effect on reader</a:t>
            </a:r>
          </a:p>
        </p:txBody>
      </p:sp>
      <p:sp>
        <p:nvSpPr>
          <p:cNvPr id="12" name="TextBox 11">
            <a:extLst>
              <a:ext uri="{FF2B5EF4-FFF2-40B4-BE49-F238E27FC236}">
                <a16:creationId xmlns:a16="http://schemas.microsoft.com/office/drawing/2014/main" id="{5F27CBE2-7AFE-F80A-A8AE-F78783F7AC64}"/>
              </a:ext>
            </a:extLst>
          </p:cNvPr>
          <p:cNvSpPr txBox="1"/>
          <p:nvPr/>
        </p:nvSpPr>
        <p:spPr>
          <a:xfrm>
            <a:off x="5685183" y="3029347"/>
            <a:ext cx="6917633" cy="646331"/>
          </a:xfrm>
          <a:prstGeom prst="rect">
            <a:avLst/>
          </a:prstGeom>
          <a:noFill/>
          <a:ln>
            <a:solidFill>
              <a:srgbClr val="FF2F92"/>
            </a:solidFill>
          </a:ln>
        </p:spPr>
        <p:txBody>
          <a:bodyPr wrap="square" rtlCol="0">
            <a:spAutoFit/>
          </a:bodyPr>
          <a:lstStyle/>
          <a:p>
            <a:pPr algn="ctr"/>
            <a:r>
              <a:rPr lang="en-GB" dirty="0">
                <a:latin typeface="Calibri Light" panose="020F0302020204030204" pitchFamily="34" charset="0"/>
                <a:cs typeface="Calibri Light" panose="020F0302020204030204" pitchFamily="34" charset="0"/>
              </a:rPr>
              <a:t>What is your target from the last DWT on essay writing? How will you address this today? </a:t>
            </a:r>
          </a:p>
        </p:txBody>
      </p:sp>
      <p:pic>
        <p:nvPicPr>
          <p:cNvPr id="13" name="Graphic 12" descr="Bullseye outline">
            <a:extLst>
              <a:ext uri="{FF2B5EF4-FFF2-40B4-BE49-F238E27FC236}">
                <a16:creationId xmlns:a16="http://schemas.microsoft.com/office/drawing/2014/main" id="{F7EBCE07-97CC-51FA-F572-24C4F67A7AC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2602816" y="2756813"/>
            <a:ext cx="914400" cy="914400"/>
          </a:xfrm>
          <a:prstGeom prst="rect">
            <a:avLst/>
          </a:prstGeom>
        </p:spPr>
      </p:pic>
      <p:pic>
        <p:nvPicPr>
          <p:cNvPr id="14" name="Graphic 13" descr="Stopwatch">
            <a:extLst>
              <a:ext uri="{FF2B5EF4-FFF2-40B4-BE49-F238E27FC236}">
                <a16:creationId xmlns:a16="http://schemas.microsoft.com/office/drawing/2014/main" id="{F9E14EC4-FA74-C0A2-1D7A-3679088ACA1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18625" y="8404105"/>
            <a:ext cx="1371600" cy="1371600"/>
          </a:xfrm>
          <a:prstGeom prst="rect">
            <a:avLst/>
          </a:prstGeom>
        </p:spPr>
      </p:pic>
      <p:sp>
        <p:nvSpPr>
          <p:cNvPr id="15" name="TextBox 14">
            <a:extLst>
              <a:ext uri="{FF2B5EF4-FFF2-40B4-BE49-F238E27FC236}">
                <a16:creationId xmlns:a16="http://schemas.microsoft.com/office/drawing/2014/main" id="{C26202A7-E75B-9544-391B-31A49413BA67}"/>
              </a:ext>
            </a:extLst>
          </p:cNvPr>
          <p:cNvSpPr txBox="1"/>
          <p:nvPr/>
        </p:nvSpPr>
        <p:spPr>
          <a:xfrm>
            <a:off x="62946" y="9775705"/>
            <a:ext cx="1750287" cy="507831"/>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sz="2700" dirty="0"/>
              <a:t>20 minutes</a:t>
            </a:r>
          </a:p>
        </p:txBody>
      </p:sp>
      <p:pic>
        <p:nvPicPr>
          <p:cNvPr id="3" name="Picture 2">
            <a:extLst>
              <a:ext uri="{FF2B5EF4-FFF2-40B4-BE49-F238E27FC236}">
                <a16:creationId xmlns:a16="http://schemas.microsoft.com/office/drawing/2014/main" id="{BDA7E718-F251-E719-B5A2-17F7E9D85543}"/>
              </a:ext>
            </a:extLst>
          </p:cNvPr>
          <p:cNvPicPr>
            <a:picLocks noChangeAspect="1"/>
          </p:cNvPicPr>
          <p:nvPr/>
        </p:nvPicPr>
        <p:blipFill>
          <a:blip r:embed="rId9"/>
          <a:stretch>
            <a:fillRect/>
          </a:stretch>
        </p:blipFill>
        <p:spPr>
          <a:xfrm>
            <a:off x="1813233" y="797423"/>
            <a:ext cx="427962" cy="556351"/>
          </a:xfrm>
          <a:prstGeom prst="rect">
            <a:avLst/>
          </a:prstGeom>
        </p:spPr>
      </p:pic>
    </p:spTree>
    <p:extLst>
      <p:ext uri="{BB962C8B-B14F-4D97-AF65-F5344CB8AC3E}">
        <p14:creationId xmlns:p14="http://schemas.microsoft.com/office/powerpoint/2010/main" val="28713974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D0898C2-52CE-F854-D5AB-685AF6FCA5D5}"/>
              </a:ext>
            </a:extLst>
          </p:cNvPr>
          <p:cNvSpPr>
            <a:spLocks noGrp="1"/>
          </p:cNvSpPr>
          <p:nvPr>
            <p:ph sz="quarter" idx="13"/>
          </p:nvPr>
        </p:nvSpPr>
        <p:spPr/>
        <p:txBody>
          <a:bodyPr>
            <a:normAutofit fontScale="77500" lnSpcReduction="20000"/>
          </a:bodyPr>
          <a:lstStyle/>
          <a:p>
            <a:pPr marL="0" indent="0">
              <a:buNone/>
            </a:pPr>
            <a:r>
              <a:rPr lang="en-GB" dirty="0"/>
              <a:t>Read through a partner’s analytical paragraph. Think about what they have done well that can help you to improve an area of weakness in your own work.</a:t>
            </a:r>
          </a:p>
          <a:p>
            <a:pPr marL="0" indent="0">
              <a:buNone/>
            </a:pPr>
            <a:r>
              <a:rPr lang="en-GB" dirty="0"/>
              <a:t> e.g. they may have layered well which you are still struggling with.</a:t>
            </a:r>
          </a:p>
          <a:p>
            <a:pPr marL="0" indent="0">
              <a:buNone/>
            </a:pPr>
            <a:endParaRPr lang="en-GB" dirty="0"/>
          </a:p>
          <a:p>
            <a:pPr marL="0" indent="0">
              <a:buNone/>
            </a:pPr>
            <a:r>
              <a:rPr lang="en-GB" dirty="0"/>
              <a:t>Go back to your DWT and improve it using a different coloured pen.</a:t>
            </a:r>
          </a:p>
        </p:txBody>
      </p:sp>
    </p:spTree>
    <p:extLst>
      <p:ext uri="{BB962C8B-B14F-4D97-AF65-F5344CB8AC3E}">
        <p14:creationId xmlns:p14="http://schemas.microsoft.com/office/powerpoint/2010/main" val="35461073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D0E638F-6AA7-8C44-B763-52CAC149B6F8}"/>
              </a:ext>
            </a:extLst>
          </p:cNvPr>
          <p:cNvPicPr>
            <a:picLocks noChangeAspect="1"/>
          </p:cNvPicPr>
          <p:nvPr/>
        </p:nvPicPr>
        <p:blipFill>
          <a:blip r:embed="rId3"/>
          <a:stretch>
            <a:fillRect/>
          </a:stretch>
        </p:blipFill>
        <p:spPr>
          <a:xfrm>
            <a:off x="5486400" y="6210300"/>
            <a:ext cx="8106590" cy="3497222"/>
          </a:xfrm>
          <a:prstGeom prst="rect">
            <a:avLst/>
          </a:prstGeom>
        </p:spPr>
      </p:pic>
      <p:sp>
        <p:nvSpPr>
          <p:cNvPr id="5" name="TextBox 4">
            <a:extLst>
              <a:ext uri="{FF2B5EF4-FFF2-40B4-BE49-F238E27FC236}">
                <a16:creationId xmlns:a16="http://schemas.microsoft.com/office/drawing/2014/main" id="{77C0585D-D94B-FC4F-9EDE-44D72DB15AD6}"/>
              </a:ext>
            </a:extLst>
          </p:cNvPr>
          <p:cNvSpPr txBox="1"/>
          <p:nvPr/>
        </p:nvSpPr>
        <p:spPr>
          <a:xfrm>
            <a:off x="3310667" y="1681015"/>
            <a:ext cx="11666666" cy="34163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sz="3600" dirty="0">
                <a:latin typeface="Calibri Light" panose="020F0302020204030204" pitchFamily="34" charset="0"/>
                <a:cs typeface="Calibri Light" panose="020F0302020204030204" pitchFamily="34" charset="0"/>
              </a:rPr>
              <a:t>I hope you enjoy the resource. The full scheme of work can be found </a:t>
            </a:r>
            <a:r>
              <a:rPr lang="en-US" sz="3600" dirty="0">
                <a:latin typeface="Calibri Light" panose="020F0302020204030204" pitchFamily="34" charset="0"/>
                <a:cs typeface="Calibri Light" panose="020F0302020204030204" pitchFamily="34" charset="0"/>
                <a:hlinkClick r:id="rId4"/>
              </a:rPr>
              <a:t>here</a:t>
            </a:r>
            <a:r>
              <a:rPr lang="en-US" sz="3600" dirty="0">
                <a:latin typeface="Calibri Light" panose="020F0302020204030204" pitchFamily="34" charset="0"/>
                <a:cs typeface="Calibri Light" panose="020F0302020204030204" pitchFamily="34" charset="0"/>
              </a:rPr>
              <a:t>.</a:t>
            </a:r>
          </a:p>
          <a:p>
            <a:endParaRPr lang="en-US" sz="3600" dirty="0">
              <a:latin typeface="Calibri Light" panose="020F0302020204030204" pitchFamily="34" charset="0"/>
              <a:cs typeface="Calibri Light" panose="020F0302020204030204" pitchFamily="34" charset="0"/>
            </a:endParaRPr>
          </a:p>
          <a:p>
            <a:pPr algn="ctr"/>
            <a:r>
              <a:rPr lang="en-US" sz="3600" dirty="0">
                <a:latin typeface="Calibri Light" panose="020F0302020204030204" pitchFamily="34" charset="0"/>
                <a:cs typeface="Calibri Light" panose="020F0302020204030204" pitchFamily="34" charset="0"/>
              </a:rPr>
              <a:t>You can also follow me on </a:t>
            </a:r>
            <a:r>
              <a:rPr lang="en-US" sz="3600" dirty="0">
                <a:latin typeface="Calibri Light" panose="020F0302020204030204" pitchFamily="34" charset="0"/>
                <a:cs typeface="Calibri Light" panose="020F0302020204030204" pitchFamily="34" charset="0"/>
                <a:hlinkClick r:id="rId5"/>
              </a:rPr>
              <a:t>Instagram</a:t>
            </a:r>
            <a:r>
              <a:rPr lang="en-US" sz="3600" dirty="0">
                <a:latin typeface="Calibri Light" panose="020F0302020204030204" pitchFamily="34" charset="0"/>
                <a:cs typeface="Calibri Light" panose="020F0302020204030204" pitchFamily="34" charset="0"/>
              </a:rPr>
              <a:t> and find me on </a:t>
            </a:r>
            <a:r>
              <a:rPr lang="en-US" sz="3600" dirty="0">
                <a:latin typeface="Calibri Light" panose="020F0302020204030204" pitchFamily="34" charset="0"/>
                <a:cs typeface="Calibri Light" panose="020F0302020204030204" pitchFamily="34" charset="0"/>
                <a:hlinkClick r:id="rId6"/>
              </a:rPr>
              <a:t>Facebook</a:t>
            </a:r>
            <a:r>
              <a:rPr lang="en-US" sz="3600" dirty="0">
                <a:latin typeface="Calibri Light" panose="020F0302020204030204" pitchFamily="34" charset="0"/>
                <a:cs typeface="Calibri Light" panose="020F0302020204030204" pitchFamily="34" charset="0"/>
              </a:rPr>
              <a:t> or </a:t>
            </a:r>
            <a:r>
              <a:rPr lang="en-US" sz="3600" dirty="0">
                <a:latin typeface="Calibri Light" panose="020F0302020204030204" pitchFamily="34" charset="0"/>
                <a:cs typeface="Calibri Light" panose="020F0302020204030204" pitchFamily="34" charset="0"/>
                <a:hlinkClick r:id="rId7"/>
              </a:rPr>
              <a:t>twitter</a:t>
            </a:r>
            <a:r>
              <a:rPr lang="en-US" sz="3600" dirty="0">
                <a:latin typeface="Calibri Light" panose="020F0302020204030204" pitchFamily="34" charset="0"/>
                <a:cs typeface="Calibri Light" panose="020F0302020204030204" pitchFamily="34" charset="0"/>
              </a:rPr>
              <a:t>.</a:t>
            </a:r>
          </a:p>
          <a:p>
            <a:pPr algn="ctr"/>
            <a:endParaRPr lang="en-US" sz="3600" dirty="0">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30560738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F31335-D100-6F8C-2899-1DB592203A56}"/>
              </a:ext>
            </a:extLst>
          </p:cNvPr>
          <p:cNvSpPr>
            <a:spLocks noGrp="1"/>
          </p:cNvSpPr>
          <p:nvPr>
            <p:ph sz="quarter" idx="13"/>
          </p:nvPr>
        </p:nvSpPr>
        <p:spPr>
          <a:xfrm>
            <a:off x="1066800" y="1889312"/>
            <a:ext cx="15697200" cy="2034988"/>
          </a:xfrm>
        </p:spPr>
        <p:txBody>
          <a:bodyPr/>
          <a:lstStyle/>
          <a:p>
            <a:pPr marL="0" indent="0">
              <a:buNone/>
            </a:pPr>
            <a:r>
              <a:rPr lang="en-GB" dirty="0"/>
              <a:t>What do you already know about gender roles in the 17</a:t>
            </a:r>
            <a:r>
              <a:rPr lang="en-GB" baseline="30000" dirty="0"/>
              <a:t>th</a:t>
            </a:r>
            <a:r>
              <a:rPr lang="en-GB" dirty="0"/>
              <a:t> century?</a:t>
            </a:r>
          </a:p>
          <a:p>
            <a:pPr marL="0" indent="0">
              <a:buNone/>
            </a:pPr>
            <a:endParaRPr lang="en-GB" dirty="0"/>
          </a:p>
          <a:p>
            <a:pPr marL="0" indent="0">
              <a:buNone/>
            </a:pPr>
            <a:r>
              <a:rPr lang="en-GB" dirty="0"/>
              <a:t>Make a bullet point list of 5 things.</a:t>
            </a:r>
          </a:p>
        </p:txBody>
      </p:sp>
      <p:sp>
        <p:nvSpPr>
          <p:cNvPr id="3" name="Title 2">
            <a:extLst>
              <a:ext uri="{FF2B5EF4-FFF2-40B4-BE49-F238E27FC236}">
                <a16:creationId xmlns:a16="http://schemas.microsoft.com/office/drawing/2014/main" id="{E2DEFBB4-1AC7-D9C9-4AB4-E8BEE2299CEA}"/>
              </a:ext>
            </a:extLst>
          </p:cNvPr>
          <p:cNvSpPr>
            <a:spLocks noGrp="1"/>
          </p:cNvSpPr>
          <p:nvPr>
            <p:ph type="ctrTitle"/>
          </p:nvPr>
        </p:nvSpPr>
        <p:spPr/>
        <p:txBody>
          <a:bodyPr/>
          <a:lstStyle/>
          <a:p>
            <a:r>
              <a:rPr lang="en-GB" dirty="0"/>
              <a:t>Go back to your notes on the poet Aphra Behn</a:t>
            </a:r>
          </a:p>
        </p:txBody>
      </p:sp>
      <p:pic>
        <p:nvPicPr>
          <p:cNvPr id="4" name="Picture 2" descr="Checking or Really Checking? | Durrington Research School">
            <a:extLst>
              <a:ext uri="{FF2B5EF4-FFF2-40B4-BE49-F238E27FC236}">
                <a16:creationId xmlns:a16="http://schemas.microsoft.com/office/drawing/2014/main" id="{A1C218FD-D852-EB1E-A16B-AA38CEE5EE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0" y="3289873"/>
            <a:ext cx="1888889" cy="9931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A handshake with arrows and arrows&#10;&#10;Description automatically generated">
            <a:extLst>
              <a:ext uri="{FF2B5EF4-FFF2-40B4-BE49-F238E27FC236}">
                <a16:creationId xmlns:a16="http://schemas.microsoft.com/office/drawing/2014/main" id="{ADE82B3D-1F0C-B8BA-0DEE-7951C2DF7514}"/>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528" b="93310" l="10000" r="90000">
                        <a14:foregroundMark x1="35915" y1="16901" x2="35915" y2="16901"/>
                        <a14:foregroundMark x1="63380" y1="36796" x2="63380" y2="36796"/>
                        <a14:foregroundMark x1="63380" y1="29577" x2="63380" y2="29577"/>
                        <a14:foregroundMark x1="12676" y1="56690" x2="12676" y2="56690"/>
                        <a14:foregroundMark x1="12676" y1="53169" x2="13521" y2="67254"/>
                        <a14:foregroundMark x1="13521" y1="67254" x2="36479" y2="72007"/>
                        <a14:foregroundMark x1="36479" y1="72007" x2="46056" y2="79225"/>
                        <a14:foregroundMark x1="46056" y1="79225" x2="51831" y2="93310"/>
                        <a14:foregroundMark x1="51831" y1="93310" x2="41690" y2="89261"/>
                        <a14:foregroundMark x1="35915" y1="76585" x2="24789" y2="70070"/>
                        <a14:foregroundMark x1="24789" y1="70070" x2="12676" y2="51232"/>
                        <a14:foregroundMark x1="12676" y1="49472" x2="22817" y2="53169"/>
                        <a14:foregroundMark x1="57606" y1="11444" x2="25493" y2="7042"/>
                        <a14:foregroundMark x1="25493" y1="7042" x2="15634" y2="528"/>
                        <a14:foregroundMark x1="15634" y1="528" x2="56197" y2="9683"/>
                      </a14:backgroundRemoval>
                    </a14:imgEffect>
                  </a14:imgLayer>
                </a14:imgProps>
              </a:ext>
            </a:extLst>
          </a:blip>
          <a:stretch>
            <a:fillRect/>
          </a:stretch>
        </p:blipFill>
        <p:spPr>
          <a:xfrm>
            <a:off x="7315200" y="6594288"/>
            <a:ext cx="4508500" cy="3606800"/>
          </a:xfrm>
          <a:prstGeom prst="rect">
            <a:avLst/>
          </a:prstGeom>
        </p:spPr>
      </p:pic>
      <p:pic>
        <p:nvPicPr>
          <p:cNvPr id="6" name="Picture 5">
            <a:extLst>
              <a:ext uri="{FF2B5EF4-FFF2-40B4-BE49-F238E27FC236}">
                <a16:creationId xmlns:a16="http://schemas.microsoft.com/office/drawing/2014/main" id="{CD7A79D6-11CB-46E6-3FAA-CC257D906D17}"/>
              </a:ext>
            </a:extLst>
          </p:cNvPr>
          <p:cNvPicPr>
            <a:picLocks noChangeAspect="1"/>
          </p:cNvPicPr>
          <p:nvPr/>
        </p:nvPicPr>
        <p:blipFill>
          <a:blip r:embed="rId6">
            <a:duotone>
              <a:schemeClr val="accent5">
                <a:shade val="45000"/>
                <a:satMod val="135000"/>
              </a:schemeClr>
              <a:prstClr val="white"/>
            </a:duotone>
          </a:blip>
          <a:stretch>
            <a:fillRect/>
          </a:stretch>
        </p:blipFill>
        <p:spPr>
          <a:xfrm>
            <a:off x="6896100" y="5683624"/>
            <a:ext cx="5346700" cy="825500"/>
          </a:xfrm>
          <a:prstGeom prst="rect">
            <a:avLst/>
          </a:prstGeom>
        </p:spPr>
      </p:pic>
      <p:pic>
        <p:nvPicPr>
          <p:cNvPr id="7" name="Graphic 6" descr="Stopwatch">
            <a:extLst>
              <a:ext uri="{FF2B5EF4-FFF2-40B4-BE49-F238E27FC236}">
                <a16:creationId xmlns:a16="http://schemas.microsoft.com/office/drawing/2014/main" id="{56FA392F-34D5-0ED8-F3FD-421FD0604C5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18625" y="8404105"/>
            <a:ext cx="1371600" cy="1371600"/>
          </a:xfrm>
          <a:prstGeom prst="rect">
            <a:avLst/>
          </a:prstGeom>
        </p:spPr>
      </p:pic>
      <p:sp>
        <p:nvSpPr>
          <p:cNvPr id="8" name="TextBox 7">
            <a:extLst>
              <a:ext uri="{FF2B5EF4-FFF2-40B4-BE49-F238E27FC236}">
                <a16:creationId xmlns:a16="http://schemas.microsoft.com/office/drawing/2014/main" id="{61BCC518-7CF3-1DE1-A30C-1528E3DBCB94}"/>
              </a:ext>
            </a:extLst>
          </p:cNvPr>
          <p:cNvSpPr txBox="1"/>
          <p:nvPr/>
        </p:nvSpPr>
        <p:spPr>
          <a:xfrm>
            <a:off x="62946" y="9775705"/>
            <a:ext cx="1575560" cy="507831"/>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sz="2700" dirty="0"/>
              <a:t>3 minutes</a:t>
            </a:r>
          </a:p>
        </p:txBody>
      </p:sp>
    </p:spTree>
    <p:extLst>
      <p:ext uri="{BB962C8B-B14F-4D97-AF65-F5344CB8AC3E}">
        <p14:creationId xmlns:p14="http://schemas.microsoft.com/office/powerpoint/2010/main" val="762379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close-up of a book&#10;&#10;Description automatically generated">
            <a:extLst>
              <a:ext uri="{FF2B5EF4-FFF2-40B4-BE49-F238E27FC236}">
                <a16:creationId xmlns:a16="http://schemas.microsoft.com/office/drawing/2014/main" id="{7C7923B5-2500-27EF-ADFE-2EAB21F6DC3A}"/>
              </a:ext>
            </a:extLst>
          </p:cNvPr>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13411200" y="3009900"/>
            <a:ext cx="3024778" cy="4651375"/>
          </a:xfrm>
        </p:spPr>
      </p:pic>
      <p:sp>
        <p:nvSpPr>
          <p:cNvPr id="3" name="Title 2">
            <a:extLst>
              <a:ext uri="{FF2B5EF4-FFF2-40B4-BE49-F238E27FC236}">
                <a16:creationId xmlns:a16="http://schemas.microsoft.com/office/drawing/2014/main" id="{A9DC271E-774D-5548-59DA-5AA2E5E66AD0}"/>
              </a:ext>
            </a:extLst>
          </p:cNvPr>
          <p:cNvSpPr>
            <a:spLocks noGrp="1"/>
          </p:cNvSpPr>
          <p:nvPr>
            <p:ph type="ctrTitle"/>
          </p:nvPr>
        </p:nvSpPr>
        <p:spPr/>
        <p:txBody>
          <a:bodyPr/>
          <a:lstStyle/>
          <a:p>
            <a:r>
              <a:rPr lang="en-GB" dirty="0"/>
              <a:t>How do you respond to these rules for women?</a:t>
            </a:r>
          </a:p>
        </p:txBody>
      </p:sp>
      <p:sp>
        <p:nvSpPr>
          <p:cNvPr id="7" name="TextBox 6">
            <a:extLst>
              <a:ext uri="{FF2B5EF4-FFF2-40B4-BE49-F238E27FC236}">
                <a16:creationId xmlns:a16="http://schemas.microsoft.com/office/drawing/2014/main" id="{257EAEA6-0137-6D23-A175-0C9594A07C42}"/>
              </a:ext>
            </a:extLst>
          </p:cNvPr>
          <p:cNvSpPr txBox="1"/>
          <p:nvPr/>
        </p:nvSpPr>
        <p:spPr>
          <a:xfrm>
            <a:off x="381000" y="2045880"/>
            <a:ext cx="12689985" cy="7109639"/>
          </a:xfrm>
          <a:prstGeom prst="rect">
            <a:avLst/>
          </a:prstGeom>
          <a:noFill/>
          <a:ln>
            <a:solidFill>
              <a:srgbClr val="0097B2"/>
            </a:solidFill>
          </a:ln>
        </p:spPr>
        <p:txBody>
          <a:bodyPr wrap="square">
            <a:spAutoFit/>
          </a:bodyPr>
          <a:lstStyle/>
          <a:p>
            <a:r>
              <a:rPr lang="en-GB" sz="2400" u="none" strike="noStrike" dirty="0">
                <a:solidFill>
                  <a:srgbClr val="000000"/>
                </a:solidFill>
                <a:effectLst/>
                <a:latin typeface="Calibri Light" panose="020F0302020204030204" pitchFamily="34" charset="0"/>
                <a:cs typeface="Calibri Light" panose="020F0302020204030204" pitchFamily="34" charset="0"/>
              </a:rPr>
              <a:t>Richard Brathwaite's 'The English Gentleman' (1630) offers guidance primarily aimed at men, but it also includes advice concerning women's roles and behaviours. </a:t>
            </a:r>
          </a:p>
          <a:p>
            <a:endParaRPr lang="en-GB" sz="2400" dirty="0">
              <a:solidFill>
                <a:srgbClr val="000000"/>
              </a:solidFill>
              <a:latin typeface="Calibri Light" panose="020F0302020204030204" pitchFamily="34" charset="0"/>
              <a:cs typeface="Calibri Light" panose="020F0302020204030204" pitchFamily="34" charset="0"/>
            </a:endParaRPr>
          </a:p>
          <a:p>
            <a:pPr marL="342900" indent="-342900">
              <a:buFont typeface="Courier New" panose="02070309020205020404" pitchFamily="49" charset="0"/>
              <a:buChar char="o"/>
            </a:pPr>
            <a:r>
              <a:rPr lang="en-GB" sz="2400" dirty="0">
                <a:latin typeface="Calibri Light" panose="020F0302020204030204" pitchFamily="34" charset="0"/>
                <a:cs typeface="Calibri Light" panose="020F0302020204030204" pitchFamily="34" charset="0"/>
              </a:rPr>
              <a:t>Emphasis on women's appearance: Brathwaite underscores the importance of women's outward appearance, suggesting that their value is closely tied to how they present themselves. He advises that women should be 'really, what you appear outwardly', implying a need for their external appearance to reflect inner virtues. </a:t>
            </a:r>
          </a:p>
          <a:p>
            <a:pPr marL="342900" indent="-342900">
              <a:buFont typeface="Courier New" panose="02070309020205020404" pitchFamily="49" charset="0"/>
              <a:buChar char="o"/>
            </a:pPr>
            <a:r>
              <a:rPr lang="en-GB" sz="2400" dirty="0">
                <a:latin typeface="Calibri Light" panose="020F0302020204030204" pitchFamily="34" charset="0"/>
                <a:cs typeface="Calibri Light" panose="020F0302020204030204" pitchFamily="34" charset="0"/>
              </a:rPr>
              <a:t>Advocacy for women's obedience: The text places significant emphasis on women's obedience, particularly within the context of marriage. Brathwaite suggests that a woman's duty is to be submissive to her husband, reflecting the patriarchal norms of the 17th century. </a:t>
            </a:r>
          </a:p>
          <a:p>
            <a:pPr marL="342900" indent="-342900">
              <a:buFont typeface="Courier New" panose="02070309020205020404" pitchFamily="49" charset="0"/>
              <a:buChar char="o"/>
            </a:pPr>
            <a:r>
              <a:rPr lang="en-GB" sz="2400" dirty="0">
                <a:latin typeface="Calibri Light" panose="020F0302020204030204" pitchFamily="34" charset="0"/>
                <a:cs typeface="Calibri Light" panose="020F0302020204030204" pitchFamily="34" charset="0"/>
              </a:rPr>
              <a:t>Discouragement of women's education: Brathwaite implies that women should focus on domestic duties rather than pursuing education or intellectual development, reinforcing the idea that their primary role is within the household. </a:t>
            </a:r>
          </a:p>
          <a:p>
            <a:pPr marL="342900" indent="-342900">
              <a:buFont typeface="Courier New" panose="02070309020205020404" pitchFamily="49" charset="0"/>
              <a:buChar char="o"/>
            </a:pPr>
            <a:r>
              <a:rPr lang="en-GB" sz="2400" dirty="0">
                <a:latin typeface="Calibri Light" panose="020F0302020204030204" pitchFamily="34" charset="0"/>
                <a:cs typeface="Calibri Light" panose="020F0302020204030204" pitchFamily="34" charset="0"/>
              </a:rPr>
              <a:t>Restriction on women's social interactions: The text advises women to limit their social interactions, particularly with men outside their family, to preserve their modesty and reputation. This reflects the period's concern with women's chastity and the control of their social behaviours. </a:t>
            </a:r>
          </a:p>
          <a:p>
            <a:pPr marL="342900" indent="-342900">
              <a:buFont typeface="Courier New" panose="02070309020205020404" pitchFamily="49" charset="0"/>
              <a:buChar char="o"/>
            </a:pPr>
            <a:r>
              <a:rPr lang="en-GB" sz="2400" dirty="0">
                <a:latin typeface="Calibri Light" panose="020F0302020204030204" pitchFamily="34" charset="0"/>
                <a:cs typeface="Calibri Light" panose="020F0302020204030204" pitchFamily="34" charset="0"/>
              </a:rPr>
              <a:t>Expectation of silence and modesty: Brathwaite encourages women to be silent and modest, suggesting that these are desirable traits. He implies that women should not speak out or assert themselves, aligning with the era's expectations of female passivity. </a:t>
            </a:r>
          </a:p>
        </p:txBody>
      </p:sp>
      <p:pic>
        <p:nvPicPr>
          <p:cNvPr id="9" name="Picture 8" descr="A book with text on it&#10;&#10;Description automatically generated">
            <a:extLst>
              <a:ext uri="{FF2B5EF4-FFF2-40B4-BE49-F238E27FC236}">
                <a16:creationId xmlns:a16="http://schemas.microsoft.com/office/drawing/2014/main" id="{CCA1D0BA-7846-F846-AAA6-485BC3C0C4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71608" y="5600700"/>
            <a:ext cx="2916392" cy="4651375"/>
          </a:xfrm>
          <a:prstGeom prst="rect">
            <a:avLst/>
          </a:prstGeom>
        </p:spPr>
      </p:pic>
      <p:pic>
        <p:nvPicPr>
          <p:cNvPr id="10" name="Graphic 9" descr="Stopwatch">
            <a:extLst>
              <a:ext uri="{FF2B5EF4-FFF2-40B4-BE49-F238E27FC236}">
                <a16:creationId xmlns:a16="http://schemas.microsoft.com/office/drawing/2014/main" id="{F1322B35-FD46-AA57-CE31-F7C38613C1F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37472" y="9127974"/>
            <a:ext cx="898405" cy="830521"/>
          </a:xfrm>
          <a:prstGeom prst="rect">
            <a:avLst/>
          </a:prstGeom>
        </p:spPr>
      </p:pic>
      <p:sp>
        <p:nvSpPr>
          <p:cNvPr id="11" name="TextBox 10">
            <a:extLst>
              <a:ext uri="{FF2B5EF4-FFF2-40B4-BE49-F238E27FC236}">
                <a16:creationId xmlns:a16="http://schemas.microsoft.com/office/drawing/2014/main" id="{AB10D045-1D96-F7FB-7ED4-A09C8340BEE3}"/>
              </a:ext>
            </a:extLst>
          </p:cNvPr>
          <p:cNvSpPr txBox="1"/>
          <p:nvPr/>
        </p:nvSpPr>
        <p:spPr>
          <a:xfrm>
            <a:off x="237473" y="9913521"/>
            <a:ext cx="1009635" cy="338554"/>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sz="1600" dirty="0"/>
              <a:t>6 minutes</a:t>
            </a:r>
          </a:p>
        </p:txBody>
      </p:sp>
      <p:pic>
        <p:nvPicPr>
          <p:cNvPr id="12" name="Picture 11">
            <a:extLst>
              <a:ext uri="{FF2B5EF4-FFF2-40B4-BE49-F238E27FC236}">
                <a16:creationId xmlns:a16="http://schemas.microsoft.com/office/drawing/2014/main" id="{9EB63F16-5191-259F-34A4-CBF47A97C851}"/>
              </a:ext>
            </a:extLst>
          </p:cNvPr>
          <p:cNvPicPr>
            <a:picLocks noChangeAspect="1"/>
          </p:cNvPicPr>
          <p:nvPr/>
        </p:nvPicPr>
        <p:blipFill>
          <a:blip r:embed="rId7">
            <a:duotone>
              <a:schemeClr val="accent5">
                <a:shade val="45000"/>
                <a:satMod val="135000"/>
              </a:schemeClr>
              <a:prstClr val="white"/>
            </a:duotone>
          </a:blip>
          <a:stretch>
            <a:fillRect/>
          </a:stretch>
        </p:blipFill>
        <p:spPr>
          <a:xfrm>
            <a:off x="237472" y="1504949"/>
            <a:ext cx="4722746" cy="665897"/>
          </a:xfrm>
          <a:prstGeom prst="rect">
            <a:avLst/>
          </a:prstGeom>
        </p:spPr>
      </p:pic>
    </p:spTree>
    <p:extLst>
      <p:ext uri="{BB962C8B-B14F-4D97-AF65-F5344CB8AC3E}">
        <p14:creationId xmlns:p14="http://schemas.microsoft.com/office/powerpoint/2010/main" val="3800998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animEffect transition="in" filter="fade">
                                      <p:cBhvr>
                                        <p:cTn id="7" dur="500"/>
                                        <p:tgtEl>
                                          <p:spTgt spid="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fade">
                                      <p:cBhvr>
                                        <p:cTn id="12" dur="500"/>
                                        <p:tgtEl>
                                          <p:spTgt spid="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animEffect transition="in" filter="fade">
                                      <p:cBhvr>
                                        <p:cTn id="17" dur="500"/>
                                        <p:tgtEl>
                                          <p:spTgt spid="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5" end="5"/>
                                            </p:txEl>
                                          </p:spTgt>
                                        </p:tgtEl>
                                        <p:attrNameLst>
                                          <p:attrName>style.visibility</p:attrName>
                                        </p:attrNameLst>
                                      </p:cBhvr>
                                      <p:to>
                                        <p:strVal val="visible"/>
                                      </p:to>
                                    </p:set>
                                    <p:animEffect transition="in" filter="fade">
                                      <p:cBhvr>
                                        <p:cTn id="22" dur="500"/>
                                        <p:tgtEl>
                                          <p:spTgt spid="7">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animEffect transition="in" filter="fade">
                                      <p:cBhvr>
                                        <p:cTn id="27"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238F2BB-A262-C842-C782-05323A85C45A}"/>
              </a:ext>
            </a:extLst>
          </p:cNvPr>
          <p:cNvSpPr>
            <a:spLocks noGrp="1"/>
          </p:cNvSpPr>
          <p:nvPr>
            <p:ph sz="quarter" idx="13"/>
          </p:nvPr>
        </p:nvSpPr>
        <p:spPr>
          <a:xfrm>
            <a:off x="1069140" y="3121613"/>
            <a:ext cx="15697200" cy="739588"/>
          </a:xfrm>
        </p:spPr>
        <p:txBody>
          <a:bodyPr/>
          <a:lstStyle/>
          <a:p>
            <a:pPr marL="0" indent="0" algn="ctr">
              <a:buNone/>
            </a:pPr>
            <a:r>
              <a:rPr lang="en-GB" dirty="0"/>
              <a:t>The poem is called ‘A Married State’ and is written by a woman in the 17</a:t>
            </a:r>
            <a:r>
              <a:rPr lang="en-GB" baseline="30000" dirty="0"/>
              <a:t>th</a:t>
            </a:r>
            <a:r>
              <a:rPr lang="en-GB" dirty="0"/>
              <a:t> century.</a:t>
            </a:r>
          </a:p>
        </p:txBody>
      </p:sp>
      <p:sp>
        <p:nvSpPr>
          <p:cNvPr id="3" name="Title 2">
            <a:extLst>
              <a:ext uri="{FF2B5EF4-FFF2-40B4-BE49-F238E27FC236}">
                <a16:creationId xmlns:a16="http://schemas.microsoft.com/office/drawing/2014/main" id="{AB842E49-8C13-64F1-BB93-AB818FA6C5A5}"/>
              </a:ext>
            </a:extLst>
          </p:cNvPr>
          <p:cNvSpPr>
            <a:spLocks noGrp="1"/>
          </p:cNvSpPr>
          <p:nvPr>
            <p:ph type="ctrTitle"/>
          </p:nvPr>
        </p:nvSpPr>
        <p:spPr/>
        <p:txBody>
          <a:bodyPr/>
          <a:lstStyle/>
          <a:p>
            <a:r>
              <a:rPr lang="en-GB" dirty="0"/>
              <a:t>What are you expecting from the poem?</a:t>
            </a:r>
          </a:p>
        </p:txBody>
      </p:sp>
      <p:sp>
        <p:nvSpPr>
          <p:cNvPr id="4" name="TextBox 3">
            <a:extLst>
              <a:ext uri="{FF2B5EF4-FFF2-40B4-BE49-F238E27FC236}">
                <a16:creationId xmlns:a16="http://schemas.microsoft.com/office/drawing/2014/main" id="{EB4A1222-4017-5F33-935B-DBF7E77BC7FA}"/>
              </a:ext>
            </a:extLst>
          </p:cNvPr>
          <p:cNvSpPr txBox="1"/>
          <p:nvPr/>
        </p:nvSpPr>
        <p:spPr>
          <a:xfrm>
            <a:off x="1096849" y="7304158"/>
            <a:ext cx="1411092" cy="707886"/>
          </a:xfrm>
          <a:prstGeom prst="rect">
            <a:avLst/>
          </a:prstGeom>
        </p:spPr>
        <p:style>
          <a:lnRef idx="2">
            <a:schemeClr val="accent1"/>
          </a:lnRef>
          <a:fillRef idx="1">
            <a:schemeClr val="lt1"/>
          </a:fillRef>
          <a:effectRef idx="0">
            <a:schemeClr val="accent1"/>
          </a:effectRef>
          <a:fontRef idx="minor">
            <a:schemeClr val="dk1"/>
          </a:fontRef>
        </p:style>
        <p:txBody>
          <a:bodyPr wrap="none" rtlCol="0">
            <a:spAutoFit/>
          </a:bodyPr>
          <a:lstStyle/>
          <a:p>
            <a:r>
              <a:rPr lang="en-GB" sz="4000" dirty="0">
                <a:latin typeface="Calibri Light" panose="020F0302020204030204" pitchFamily="34" charset="0"/>
                <a:cs typeface="Calibri Light" panose="020F0302020204030204" pitchFamily="34" charset="0"/>
              </a:rPr>
              <a:t>Tone?</a:t>
            </a:r>
          </a:p>
        </p:txBody>
      </p:sp>
      <p:sp>
        <p:nvSpPr>
          <p:cNvPr id="5" name="TextBox 4">
            <a:extLst>
              <a:ext uri="{FF2B5EF4-FFF2-40B4-BE49-F238E27FC236}">
                <a16:creationId xmlns:a16="http://schemas.microsoft.com/office/drawing/2014/main" id="{B4498CB5-6147-69F4-2904-E8717EAFB392}"/>
              </a:ext>
            </a:extLst>
          </p:cNvPr>
          <p:cNvSpPr txBox="1"/>
          <p:nvPr/>
        </p:nvSpPr>
        <p:spPr>
          <a:xfrm>
            <a:off x="13000938" y="5228736"/>
            <a:ext cx="2070823" cy="707886"/>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en-GB" sz="4000" dirty="0">
                <a:latin typeface="Calibri Light" panose="020F0302020204030204" pitchFamily="34" charset="0"/>
                <a:cs typeface="Calibri Light" panose="020F0302020204030204" pitchFamily="34" charset="0"/>
              </a:rPr>
              <a:t>Content?</a:t>
            </a:r>
          </a:p>
        </p:txBody>
      </p:sp>
      <p:sp>
        <p:nvSpPr>
          <p:cNvPr id="6" name="TextBox 5">
            <a:extLst>
              <a:ext uri="{FF2B5EF4-FFF2-40B4-BE49-F238E27FC236}">
                <a16:creationId xmlns:a16="http://schemas.microsoft.com/office/drawing/2014/main" id="{904D5A66-596A-5916-E5C8-813A7931E083}"/>
              </a:ext>
            </a:extLst>
          </p:cNvPr>
          <p:cNvSpPr txBox="1"/>
          <p:nvPr/>
        </p:nvSpPr>
        <p:spPr>
          <a:xfrm>
            <a:off x="8209854" y="5143500"/>
            <a:ext cx="1415772" cy="707886"/>
          </a:xfrm>
          <a:prstGeom prst="rect">
            <a:avLst/>
          </a:prstGeom>
        </p:spPr>
        <p:style>
          <a:lnRef idx="2">
            <a:schemeClr val="accent6"/>
          </a:lnRef>
          <a:fillRef idx="1">
            <a:schemeClr val="lt1"/>
          </a:fillRef>
          <a:effectRef idx="0">
            <a:schemeClr val="accent6"/>
          </a:effectRef>
          <a:fontRef idx="minor">
            <a:schemeClr val="dk1"/>
          </a:fontRef>
        </p:style>
        <p:txBody>
          <a:bodyPr wrap="none" rtlCol="0">
            <a:spAutoFit/>
          </a:bodyPr>
          <a:lstStyle/>
          <a:p>
            <a:r>
              <a:rPr lang="en-GB" sz="4000" dirty="0">
                <a:latin typeface="Calibri Light" panose="020F0302020204030204" pitchFamily="34" charset="0"/>
                <a:cs typeface="Calibri Light" panose="020F0302020204030204" pitchFamily="34" charset="0"/>
              </a:rPr>
              <a:t>Style?</a:t>
            </a:r>
          </a:p>
        </p:txBody>
      </p:sp>
      <p:sp>
        <p:nvSpPr>
          <p:cNvPr id="7" name="TextBox 6">
            <a:extLst>
              <a:ext uri="{FF2B5EF4-FFF2-40B4-BE49-F238E27FC236}">
                <a16:creationId xmlns:a16="http://schemas.microsoft.com/office/drawing/2014/main" id="{A3779E6D-004E-C8F4-161E-D98A0F5B9FF9}"/>
              </a:ext>
            </a:extLst>
          </p:cNvPr>
          <p:cNvSpPr txBox="1"/>
          <p:nvPr/>
        </p:nvSpPr>
        <p:spPr>
          <a:xfrm>
            <a:off x="3810000" y="5851386"/>
            <a:ext cx="1499641" cy="707886"/>
          </a:xfrm>
          <a:prstGeom prst="rect">
            <a:avLst/>
          </a:prstGeom>
        </p:spPr>
        <p:style>
          <a:lnRef idx="2">
            <a:schemeClr val="accent2"/>
          </a:lnRef>
          <a:fillRef idx="1">
            <a:schemeClr val="lt1"/>
          </a:fillRef>
          <a:effectRef idx="0">
            <a:schemeClr val="accent2"/>
          </a:effectRef>
          <a:fontRef idx="minor">
            <a:schemeClr val="dk1"/>
          </a:fontRef>
        </p:style>
        <p:txBody>
          <a:bodyPr wrap="none" rtlCol="0">
            <a:spAutoFit/>
          </a:bodyPr>
          <a:lstStyle/>
          <a:p>
            <a:r>
              <a:rPr lang="en-GB" sz="4000" dirty="0">
                <a:latin typeface="Calibri Light" panose="020F0302020204030204" pitchFamily="34" charset="0"/>
                <a:cs typeface="Calibri Light" panose="020F0302020204030204" pitchFamily="34" charset="0"/>
              </a:rPr>
              <a:t>Form?</a:t>
            </a:r>
          </a:p>
        </p:txBody>
      </p:sp>
      <p:sp>
        <p:nvSpPr>
          <p:cNvPr id="8" name="TextBox 7">
            <a:extLst>
              <a:ext uri="{FF2B5EF4-FFF2-40B4-BE49-F238E27FC236}">
                <a16:creationId xmlns:a16="http://schemas.microsoft.com/office/drawing/2014/main" id="{19D0CBDE-0600-21D1-009E-206D36DF0760}"/>
              </a:ext>
            </a:extLst>
          </p:cNvPr>
          <p:cNvSpPr txBox="1"/>
          <p:nvPr/>
        </p:nvSpPr>
        <p:spPr>
          <a:xfrm>
            <a:off x="11125200" y="7304158"/>
            <a:ext cx="3751476" cy="707886"/>
          </a:xfrm>
          <a:prstGeom prst="rect">
            <a:avLst/>
          </a:prstGeom>
        </p:spPr>
        <p:style>
          <a:lnRef idx="2">
            <a:schemeClr val="accent3"/>
          </a:lnRef>
          <a:fillRef idx="1">
            <a:schemeClr val="lt1"/>
          </a:fillRef>
          <a:effectRef idx="0">
            <a:schemeClr val="accent3"/>
          </a:effectRef>
          <a:fontRef idx="minor">
            <a:schemeClr val="dk1"/>
          </a:fontRef>
        </p:style>
        <p:txBody>
          <a:bodyPr wrap="none" rtlCol="0">
            <a:spAutoFit/>
          </a:bodyPr>
          <a:lstStyle/>
          <a:p>
            <a:r>
              <a:rPr lang="en-GB" sz="4000" dirty="0">
                <a:latin typeface="Calibri Light" panose="020F0302020204030204" pitchFamily="34" charset="0"/>
                <a:cs typeface="Calibri Light" panose="020F0302020204030204" pitchFamily="34" charset="0"/>
              </a:rPr>
              <a:t>Intended reader?</a:t>
            </a:r>
          </a:p>
        </p:txBody>
      </p:sp>
      <p:pic>
        <p:nvPicPr>
          <p:cNvPr id="9" name="Picture 8">
            <a:extLst>
              <a:ext uri="{FF2B5EF4-FFF2-40B4-BE49-F238E27FC236}">
                <a16:creationId xmlns:a16="http://schemas.microsoft.com/office/drawing/2014/main" id="{DE5EC91F-1880-BAC2-3AF8-5A5337A5C58C}"/>
              </a:ext>
            </a:extLst>
          </p:cNvPr>
          <p:cNvPicPr>
            <a:picLocks noChangeAspect="1"/>
          </p:cNvPicPr>
          <p:nvPr/>
        </p:nvPicPr>
        <p:blipFill>
          <a:blip r:embed="rId3">
            <a:duotone>
              <a:schemeClr val="accent5">
                <a:shade val="45000"/>
                <a:satMod val="135000"/>
              </a:schemeClr>
              <a:prstClr val="white"/>
            </a:duotone>
          </a:blip>
          <a:stretch>
            <a:fillRect/>
          </a:stretch>
        </p:blipFill>
        <p:spPr>
          <a:xfrm>
            <a:off x="1181618" y="2382025"/>
            <a:ext cx="5256764" cy="739588"/>
          </a:xfrm>
          <a:prstGeom prst="rect">
            <a:avLst/>
          </a:prstGeom>
        </p:spPr>
      </p:pic>
    </p:spTree>
    <p:extLst>
      <p:ext uri="{BB962C8B-B14F-4D97-AF65-F5344CB8AC3E}">
        <p14:creationId xmlns:p14="http://schemas.microsoft.com/office/powerpoint/2010/main" val="41292859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5BA0D96-0E23-4355-F651-D63F042D8E0C}"/>
              </a:ext>
            </a:extLst>
          </p:cNvPr>
          <p:cNvSpPr>
            <a:spLocks noGrp="1"/>
          </p:cNvSpPr>
          <p:nvPr>
            <p:ph sz="quarter" idx="13"/>
          </p:nvPr>
        </p:nvSpPr>
        <p:spPr>
          <a:xfrm>
            <a:off x="1066800" y="1889312"/>
            <a:ext cx="15697200" cy="1958788"/>
          </a:xfrm>
        </p:spPr>
        <p:txBody>
          <a:bodyPr/>
          <a:lstStyle/>
          <a:p>
            <a:pPr marL="0" indent="0">
              <a:buNone/>
            </a:pPr>
            <a:r>
              <a:rPr lang="en-GB" dirty="0"/>
              <a:t>The poem contains this line:</a:t>
            </a:r>
          </a:p>
          <a:p>
            <a:pPr marL="0" indent="0">
              <a:buNone/>
            </a:pPr>
            <a:r>
              <a:rPr lang="en-US" sz="3200" dirty="0">
                <a:effectLst/>
                <a:latin typeface="Calibri Light" panose="020F0302020204030204" pitchFamily="34" charset="0"/>
                <a:ea typeface="MS Mincho" panose="02020609040205080304" pitchFamily="49" charset="-128"/>
                <a:cs typeface="Times New Roman" panose="02020603050405020304" pitchFamily="18" charset="0"/>
              </a:rPr>
              <a:t>‘There’s no such thing as leading apes in hell’</a:t>
            </a:r>
            <a:endParaRPr lang="en-GB" dirty="0"/>
          </a:p>
          <a:p>
            <a:pPr marL="0" indent="0">
              <a:buNone/>
            </a:pPr>
            <a:r>
              <a:rPr lang="en-GB" dirty="0">
                <a:solidFill>
                  <a:srgbClr val="FF3EAC"/>
                </a:solidFill>
              </a:rPr>
              <a:t>What do you think it means?</a:t>
            </a:r>
          </a:p>
        </p:txBody>
      </p:sp>
      <p:sp>
        <p:nvSpPr>
          <p:cNvPr id="3" name="Title 2">
            <a:extLst>
              <a:ext uri="{FF2B5EF4-FFF2-40B4-BE49-F238E27FC236}">
                <a16:creationId xmlns:a16="http://schemas.microsoft.com/office/drawing/2014/main" id="{4B39C9A5-23D5-196D-DA99-CE6990EAE0CB}"/>
              </a:ext>
            </a:extLst>
          </p:cNvPr>
          <p:cNvSpPr>
            <a:spLocks noGrp="1"/>
          </p:cNvSpPr>
          <p:nvPr>
            <p:ph type="ctrTitle"/>
          </p:nvPr>
        </p:nvSpPr>
        <p:spPr/>
        <p:txBody>
          <a:bodyPr/>
          <a:lstStyle/>
          <a:p>
            <a:r>
              <a:rPr lang="en-GB" dirty="0"/>
              <a:t>Leading apes into hell…</a:t>
            </a:r>
          </a:p>
        </p:txBody>
      </p:sp>
      <p:sp>
        <p:nvSpPr>
          <p:cNvPr id="5" name="TextBox 4">
            <a:extLst>
              <a:ext uri="{FF2B5EF4-FFF2-40B4-BE49-F238E27FC236}">
                <a16:creationId xmlns:a16="http://schemas.microsoft.com/office/drawing/2014/main" id="{441B93EE-B132-7BC8-2792-1518C68282C9}"/>
              </a:ext>
            </a:extLst>
          </p:cNvPr>
          <p:cNvSpPr txBox="1"/>
          <p:nvPr/>
        </p:nvSpPr>
        <p:spPr>
          <a:xfrm>
            <a:off x="1066800" y="4121524"/>
            <a:ext cx="15697200" cy="5632311"/>
          </a:xfrm>
          <a:prstGeom prst="rect">
            <a:avLst/>
          </a:prstGeom>
          <a:noFill/>
          <a:ln>
            <a:solidFill>
              <a:srgbClr val="0097B2"/>
            </a:solidFill>
          </a:ln>
        </p:spPr>
        <p:txBody>
          <a:bodyPr wrap="square">
            <a:spAutoFit/>
          </a:bodyPr>
          <a:lstStyle/>
          <a:p>
            <a:pPr algn="l"/>
            <a:r>
              <a:rPr lang="en-GB" sz="2400" u="none" strike="noStrike" dirty="0">
                <a:solidFill>
                  <a:srgbClr val="FF3EAC"/>
                </a:solidFill>
                <a:effectLst/>
                <a:latin typeface="Calibri Light" panose="020F0302020204030204" pitchFamily="34" charset="0"/>
                <a:cs typeface="Calibri Light" panose="020F0302020204030204" pitchFamily="34" charset="0"/>
              </a:rPr>
              <a:t>Meaning</a:t>
            </a:r>
          </a:p>
          <a:p>
            <a:pPr marL="342900" indent="-342900" algn="l">
              <a:buFont typeface="Wingdings" pitchFamily="2" charset="2"/>
              <a:buChar char="Ø"/>
            </a:pPr>
            <a:r>
              <a:rPr lang="en-GB" sz="2400" u="none" strike="noStrike" dirty="0">
                <a:solidFill>
                  <a:srgbClr val="000000"/>
                </a:solidFill>
                <a:effectLst/>
                <a:latin typeface="Calibri Light" panose="020F0302020204030204" pitchFamily="34" charset="0"/>
                <a:cs typeface="Calibri Light" panose="020F0302020204030204" pitchFamily="34" charset="0"/>
              </a:rPr>
              <a:t>The phrase implies that unmarried women (often referred to as "spinsters") were scorned and viewed as failures by societal standards of the time.</a:t>
            </a:r>
          </a:p>
          <a:p>
            <a:pPr marL="342900" indent="-342900" algn="l">
              <a:buFont typeface="Wingdings" pitchFamily="2" charset="2"/>
              <a:buChar char="Ø"/>
            </a:pPr>
            <a:r>
              <a:rPr lang="en-GB" sz="2400" u="none" strike="noStrike" dirty="0">
                <a:solidFill>
                  <a:srgbClr val="000000"/>
                </a:solidFill>
                <a:effectLst/>
                <a:latin typeface="Calibri Light" panose="020F0302020204030204" pitchFamily="34" charset="0"/>
                <a:cs typeface="Calibri Light" panose="020F0302020204030204" pitchFamily="34" charset="0"/>
              </a:rPr>
              <a:t>It was believed that their punishment after death would be to lead apes into hell—a symbolic act of shame for not fulfilling their expected role of wife and mother.</a:t>
            </a:r>
          </a:p>
          <a:p>
            <a:pPr marL="342900" indent="-342900" algn="l">
              <a:buFont typeface="Wingdings" pitchFamily="2" charset="2"/>
              <a:buChar char="Ø"/>
            </a:pPr>
            <a:r>
              <a:rPr lang="en-GB" sz="2400" u="none" strike="noStrike" dirty="0">
                <a:solidFill>
                  <a:srgbClr val="000000"/>
                </a:solidFill>
                <a:effectLst/>
                <a:latin typeface="Calibri Light" panose="020F0302020204030204" pitchFamily="34" charset="0"/>
                <a:cs typeface="Calibri Light" panose="020F0302020204030204" pitchFamily="34" charset="0"/>
              </a:rPr>
              <a:t>The 'apes' represent a burden or humiliation, as they were considered unruly and undesirable animals in this context.</a:t>
            </a:r>
          </a:p>
          <a:p>
            <a:pPr algn="l"/>
            <a:r>
              <a:rPr lang="en-GB" sz="2400" u="none" strike="noStrike" dirty="0">
                <a:solidFill>
                  <a:srgbClr val="FF3EAC"/>
                </a:solidFill>
                <a:effectLst/>
                <a:latin typeface="Calibri Light" panose="020F0302020204030204" pitchFamily="34" charset="0"/>
                <a:cs typeface="Calibri Light" panose="020F0302020204030204" pitchFamily="34" charset="0"/>
              </a:rPr>
              <a:t>Origin</a:t>
            </a:r>
          </a:p>
          <a:p>
            <a:pPr marL="342900" indent="-342900" algn="l">
              <a:buFont typeface="Wingdings" pitchFamily="2" charset="2"/>
              <a:buChar char="Ø"/>
            </a:pPr>
            <a:r>
              <a:rPr lang="en-GB" sz="2400" u="none" strike="noStrike" dirty="0">
                <a:solidFill>
                  <a:srgbClr val="000000"/>
                </a:solidFill>
                <a:effectLst/>
                <a:latin typeface="Calibri Light" panose="020F0302020204030204" pitchFamily="34" charset="0"/>
                <a:cs typeface="Calibri Light" panose="020F0302020204030204" pitchFamily="34" charset="0"/>
              </a:rPr>
              <a:t>This phrase likely emerged from a mix of folklore and misogynistic views prevalent in early modern England and Europe. Marriage was considered a woman’s primary purpose, and those who remained single were often ridiculed.</a:t>
            </a:r>
          </a:p>
          <a:p>
            <a:pPr marL="342900" indent="-342900" algn="l">
              <a:buFont typeface="Wingdings" pitchFamily="2" charset="2"/>
              <a:buChar char="Ø"/>
            </a:pPr>
            <a:r>
              <a:rPr lang="en-GB" sz="2400" u="none" strike="noStrike" dirty="0">
                <a:solidFill>
                  <a:srgbClr val="000000"/>
                </a:solidFill>
                <a:effectLst/>
                <a:latin typeface="Calibri Light" panose="020F0302020204030204" pitchFamily="34" charset="0"/>
                <a:cs typeface="Calibri Light" panose="020F0302020204030204" pitchFamily="34" charset="0"/>
              </a:rPr>
              <a:t>The imagery of leading apes into hell may come from cultural associations of apes with foolishness or sin. These women, by not conforming to societal norms, were thought to deserve a ridiculous and humiliating fate.</a:t>
            </a:r>
          </a:p>
          <a:p>
            <a:pPr algn="l"/>
            <a:r>
              <a:rPr lang="en-GB" sz="2400" u="none" strike="noStrike" dirty="0">
                <a:solidFill>
                  <a:srgbClr val="FF3EAC"/>
                </a:solidFill>
                <a:effectLst/>
                <a:latin typeface="Calibri Light" panose="020F0302020204030204" pitchFamily="34" charset="0"/>
                <a:cs typeface="Calibri Light" panose="020F0302020204030204" pitchFamily="34" charset="0"/>
              </a:rPr>
              <a:t>Connection to the Poem</a:t>
            </a:r>
          </a:p>
          <a:p>
            <a:pPr marL="342900" indent="-342900" algn="l">
              <a:buFont typeface="Wingdings" pitchFamily="2" charset="2"/>
              <a:buChar char="Ø"/>
            </a:pPr>
            <a:r>
              <a:rPr lang="en-GB" sz="2400" u="none" strike="noStrike" dirty="0">
                <a:solidFill>
                  <a:srgbClr val="000000"/>
                </a:solidFill>
                <a:effectLst/>
                <a:latin typeface="Calibri Light" panose="020F0302020204030204" pitchFamily="34" charset="0"/>
                <a:cs typeface="Calibri Light" panose="020F0302020204030204" pitchFamily="34" charset="0"/>
              </a:rPr>
              <a:t>In 'A Married State', Katherine Philips includes this phrase to mock the societal fear-mongering used to pressure women into marriage. By doing so, she subverts its meaning, presenting independence as preferable to the burdens of matrimony. The use of this phrase enhances the satirical tone of the poem, as Philips ridicules the absurdity of such beliefs.</a:t>
            </a:r>
          </a:p>
        </p:txBody>
      </p:sp>
      <p:pic>
        <p:nvPicPr>
          <p:cNvPr id="7" name="Picture 6" descr="A cartoon of a monkey&#10;&#10;Description automatically generated">
            <a:extLst>
              <a:ext uri="{FF2B5EF4-FFF2-40B4-BE49-F238E27FC236}">
                <a16:creationId xmlns:a16="http://schemas.microsoft.com/office/drawing/2014/main" id="{5DC4C699-B05D-CD0E-B99B-F5DC8AC85182}"/>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894" b="91343" l="9902" r="89976">
                        <a14:foregroundMark x1="47188" y1="91343" x2="47188" y2="91343"/>
                        <a14:foregroundMark x1="26773" y1="87809" x2="26773" y2="87809"/>
                        <a14:foregroundMark x1="73227" y1="40459" x2="74450" y2="37633"/>
                      </a14:backgroundRemoval>
                    </a14:imgEffect>
                  </a14:imgLayer>
                </a14:imgProps>
              </a:ext>
              <a:ext uri="{28A0092B-C50C-407E-A947-70E740481C1C}">
                <a14:useLocalDpi xmlns:a14="http://schemas.microsoft.com/office/drawing/2010/main" val="0"/>
              </a:ext>
            </a:extLst>
          </a:blip>
          <a:stretch>
            <a:fillRect/>
          </a:stretch>
        </p:blipFill>
        <p:spPr>
          <a:xfrm>
            <a:off x="11887200" y="1889312"/>
            <a:ext cx="2597150" cy="1797050"/>
          </a:xfrm>
          <a:prstGeom prst="rect">
            <a:avLst/>
          </a:prstGeom>
        </p:spPr>
      </p:pic>
      <p:pic>
        <p:nvPicPr>
          <p:cNvPr id="9" name="Picture 8" descr="A skull on fire with flames&#10;&#10;Description automatically generated">
            <a:extLst>
              <a:ext uri="{FF2B5EF4-FFF2-40B4-BE49-F238E27FC236}">
                <a16:creationId xmlns:a16="http://schemas.microsoft.com/office/drawing/2014/main" id="{C438670F-60AF-D82A-5ED6-31C65F6A3D76}"/>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8733" b="91267" l="9847" r="89898">
                        <a14:foregroundMark x1="40793" y1="8733" x2="48338" y2="11644"/>
                        <a14:foregroundMark x1="30307" y1="16610" x2="30307" y2="16610"/>
                        <a14:foregroundMark x1="64706" y1="18322" x2="64706" y2="18322"/>
                        <a14:foregroundMark x1="49616" y1="91267" x2="49616" y2="91267"/>
                      </a14:backgroundRemoval>
                    </a14:imgEffect>
                  </a14:imgLayer>
                </a14:imgProps>
              </a:ext>
              <a:ext uri="{28A0092B-C50C-407E-A947-70E740481C1C}">
                <a14:useLocalDpi xmlns:a14="http://schemas.microsoft.com/office/drawing/2010/main" val="0"/>
              </a:ext>
            </a:extLst>
          </a:blip>
          <a:stretch>
            <a:fillRect/>
          </a:stretch>
        </p:blipFill>
        <p:spPr>
          <a:xfrm>
            <a:off x="13843577" y="1805863"/>
            <a:ext cx="2711450" cy="2024919"/>
          </a:xfrm>
          <a:prstGeom prst="rect">
            <a:avLst/>
          </a:prstGeom>
        </p:spPr>
      </p:pic>
    </p:spTree>
    <p:extLst>
      <p:ext uri="{BB962C8B-B14F-4D97-AF65-F5344CB8AC3E}">
        <p14:creationId xmlns:p14="http://schemas.microsoft.com/office/powerpoint/2010/main" val="323015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fade">
                                      <p:cBhvr>
                                        <p:cTn id="16" dur="500"/>
                                        <p:tgtEl>
                                          <p:spTgt spid="5">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fade">
                                      <p:cBhvr>
                                        <p:cTn id="21" dur="500"/>
                                        <p:tgtEl>
                                          <p:spTgt spid="5">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5">
                                            <p:txEl>
                                              <p:pRg st="5" end="5"/>
                                            </p:txEl>
                                          </p:spTgt>
                                        </p:tgtEl>
                                        <p:attrNameLst>
                                          <p:attrName>style.visibility</p:attrName>
                                        </p:attrNameLst>
                                      </p:cBhvr>
                                      <p:to>
                                        <p:strVal val="visible"/>
                                      </p:to>
                                    </p:set>
                                    <p:animEffect transition="in" filter="fade">
                                      <p:cBhvr>
                                        <p:cTn id="24" dur="500"/>
                                        <p:tgtEl>
                                          <p:spTgt spid="5">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Effect transition="in" filter="fade">
                                      <p:cBhvr>
                                        <p:cTn id="27" dur="500"/>
                                        <p:tgtEl>
                                          <p:spTgt spid="5">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7" end="7"/>
                                            </p:txEl>
                                          </p:spTgt>
                                        </p:tgtEl>
                                        <p:attrNameLst>
                                          <p:attrName>style.visibility</p:attrName>
                                        </p:attrNameLst>
                                      </p:cBhvr>
                                      <p:to>
                                        <p:strVal val="visible"/>
                                      </p:to>
                                    </p:set>
                                    <p:animEffect transition="in" filter="fade">
                                      <p:cBhvr>
                                        <p:cTn id="32" dur="500"/>
                                        <p:tgtEl>
                                          <p:spTgt spid="5">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5">
                                            <p:txEl>
                                              <p:pRg st="8" end="8"/>
                                            </p:txEl>
                                          </p:spTgt>
                                        </p:tgtEl>
                                        <p:attrNameLst>
                                          <p:attrName>style.visibility</p:attrName>
                                        </p:attrNameLst>
                                      </p:cBhvr>
                                      <p:to>
                                        <p:strVal val="visible"/>
                                      </p:to>
                                    </p:set>
                                    <p:animEffect transition="in" filter="fade">
                                      <p:cBhvr>
                                        <p:cTn id="35"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FE5CA77A-CECB-F5B2-C6D6-FEC2B78E0C9D}"/>
              </a:ext>
            </a:extLst>
          </p:cNvPr>
          <p:cNvSpPr>
            <a:spLocks noGrp="1"/>
          </p:cNvSpPr>
          <p:nvPr>
            <p:ph sz="quarter" idx="13"/>
          </p:nvPr>
        </p:nvSpPr>
        <p:spPr>
          <a:xfrm>
            <a:off x="1097071" y="2385907"/>
            <a:ext cx="16078200" cy="1470025"/>
          </a:xfrm>
        </p:spPr>
        <p:txBody>
          <a:bodyPr/>
          <a:lstStyle/>
          <a:p>
            <a:pPr marL="0" indent="0">
              <a:buNone/>
            </a:pPr>
            <a:r>
              <a:rPr lang="en-GB" dirty="0"/>
              <a:t>Read the poem and give yourself time to think about what you've read, then write down what you think the purpose and message of the poem is.</a:t>
            </a:r>
          </a:p>
        </p:txBody>
      </p:sp>
      <p:sp>
        <p:nvSpPr>
          <p:cNvPr id="4" name="Title 3">
            <a:extLst>
              <a:ext uri="{FF2B5EF4-FFF2-40B4-BE49-F238E27FC236}">
                <a16:creationId xmlns:a16="http://schemas.microsoft.com/office/drawing/2014/main" id="{662C1BE3-3E7E-050A-76DE-8D7DB3E891CD}"/>
              </a:ext>
            </a:extLst>
          </p:cNvPr>
          <p:cNvSpPr>
            <a:spLocks noGrp="1"/>
          </p:cNvSpPr>
          <p:nvPr>
            <p:ph type="ctrTitle"/>
          </p:nvPr>
        </p:nvSpPr>
        <p:spPr/>
        <p:txBody>
          <a:bodyPr/>
          <a:lstStyle/>
          <a:p>
            <a:r>
              <a:rPr lang="en-GB" dirty="0"/>
              <a:t>Read the poem</a:t>
            </a:r>
          </a:p>
        </p:txBody>
      </p:sp>
      <p:pic>
        <p:nvPicPr>
          <p:cNvPr id="50178" name="Picture 2" descr="A cartoon-style design featuring a pastel-coloured modern clock with simple hands, framed by a large, soft pastel thought bubble in the background. The colours are soothing and cheerful, such as soft blues, pinks, and yellows, giving it a playful yet calming appearance. The background is a plain pastel gradient, making it perfect for educational slides. The overall style is whimsical and inviting.">
            <a:extLst>
              <a:ext uri="{FF2B5EF4-FFF2-40B4-BE49-F238E27FC236}">
                <a16:creationId xmlns:a16="http://schemas.microsoft.com/office/drawing/2014/main" id="{22A7A72F-B8CD-CCD5-5B7D-666D23C1C3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6675" y="6749652"/>
            <a:ext cx="2914650" cy="291465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77D9028C-E4C3-2999-FC08-C679B4900372}"/>
              </a:ext>
            </a:extLst>
          </p:cNvPr>
          <p:cNvPicPr>
            <a:picLocks noChangeAspect="1"/>
          </p:cNvPicPr>
          <p:nvPr/>
        </p:nvPicPr>
        <p:blipFill>
          <a:blip r:embed="rId3">
            <a:duotone>
              <a:schemeClr val="accent1">
                <a:shade val="45000"/>
                <a:satMod val="135000"/>
              </a:schemeClr>
              <a:prstClr val="white"/>
            </a:duotone>
          </a:blip>
          <a:stretch>
            <a:fillRect/>
          </a:stretch>
        </p:blipFill>
        <p:spPr>
          <a:xfrm>
            <a:off x="7086600" y="6043546"/>
            <a:ext cx="4356134" cy="706106"/>
          </a:xfrm>
          <a:prstGeom prst="rect">
            <a:avLst/>
          </a:prstGeom>
        </p:spPr>
      </p:pic>
      <p:pic>
        <p:nvPicPr>
          <p:cNvPr id="7" name="Picture 2" descr="Checking or Really Checking? | Durrington Research School">
            <a:extLst>
              <a:ext uri="{FF2B5EF4-FFF2-40B4-BE49-F238E27FC236}">
                <a16:creationId xmlns:a16="http://schemas.microsoft.com/office/drawing/2014/main" id="{6B713E31-8224-097A-A94E-566EB4BEC8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54000" y="3359337"/>
            <a:ext cx="1888889" cy="99319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357DEEEF-CCC6-A817-3FA0-A74A88D517BE}"/>
              </a:ext>
            </a:extLst>
          </p:cNvPr>
          <p:cNvPicPr>
            <a:picLocks noChangeAspect="1"/>
          </p:cNvPicPr>
          <p:nvPr/>
        </p:nvPicPr>
        <p:blipFill>
          <a:blip r:embed="rId5">
            <a:duotone>
              <a:schemeClr val="accent5">
                <a:shade val="45000"/>
                <a:satMod val="135000"/>
              </a:schemeClr>
              <a:prstClr val="white"/>
            </a:duotone>
          </a:blip>
          <a:stretch>
            <a:fillRect/>
          </a:stretch>
        </p:blipFill>
        <p:spPr>
          <a:xfrm>
            <a:off x="762000" y="1714500"/>
            <a:ext cx="5638800" cy="825500"/>
          </a:xfrm>
          <a:prstGeom prst="rect">
            <a:avLst/>
          </a:prstGeom>
        </p:spPr>
      </p:pic>
      <p:pic>
        <p:nvPicPr>
          <p:cNvPr id="9" name="Graphic 8" descr="Stopwatch">
            <a:extLst>
              <a:ext uri="{FF2B5EF4-FFF2-40B4-BE49-F238E27FC236}">
                <a16:creationId xmlns:a16="http://schemas.microsoft.com/office/drawing/2014/main" id="{A802A670-F27C-2838-9BAC-674C7A203A1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18625" y="8404105"/>
            <a:ext cx="1371600" cy="1371600"/>
          </a:xfrm>
          <a:prstGeom prst="rect">
            <a:avLst/>
          </a:prstGeom>
        </p:spPr>
      </p:pic>
      <p:sp>
        <p:nvSpPr>
          <p:cNvPr id="10" name="TextBox 9">
            <a:extLst>
              <a:ext uri="{FF2B5EF4-FFF2-40B4-BE49-F238E27FC236}">
                <a16:creationId xmlns:a16="http://schemas.microsoft.com/office/drawing/2014/main" id="{C6752940-C731-7B63-FB83-F10D90C29631}"/>
              </a:ext>
            </a:extLst>
          </p:cNvPr>
          <p:cNvSpPr txBox="1"/>
          <p:nvPr/>
        </p:nvSpPr>
        <p:spPr>
          <a:xfrm>
            <a:off x="62946" y="9775705"/>
            <a:ext cx="1575560" cy="507831"/>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sz="2700" dirty="0"/>
              <a:t>5 minutes</a:t>
            </a:r>
          </a:p>
        </p:txBody>
      </p:sp>
    </p:spTree>
    <p:extLst>
      <p:ext uri="{BB962C8B-B14F-4D97-AF65-F5344CB8AC3E}">
        <p14:creationId xmlns:p14="http://schemas.microsoft.com/office/powerpoint/2010/main" val="31600620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129DD0B-EB59-57C4-F641-F99F5C4553C4}"/>
              </a:ext>
            </a:extLst>
          </p:cNvPr>
          <p:cNvSpPr>
            <a:spLocks noGrp="1"/>
          </p:cNvSpPr>
          <p:nvPr>
            <p:ph sz="quarter" idx="13"/>
          </p:nvPr>
        </p:nvSpPr>
        <p:spPr>
          <a:xfrm>
            <a:off x="1066800" y="1889312"/>
            <a:ext cx="15697200" cy="4016188"/>
          </a:xfrm>
        </p:spPr>
        <p:txBody>
          <a:bodyPr/>
          <a:lstStyle/>
          <a:p>
            <a:pPr marL="514350" indent="-514350">
              <a:buFont typeface="+mj-lt"/>
              <a:buAutoNum type="arabicPeriod"/>
            </a:pPr>
            <a:r>
              <a:rPr lang="en-GB" dirty="0"/>
              <a:t>Share your 1st impressions of the poem.</a:t>
            </a:r>
          </a:p>
          <a:p>
            <a:pPr marL="514350" indent="-514350">
              <a:buFont typeface="+mj-lt"/>
              <a:buAutoNum type="arabicPeriod"/>
            </a:pPr>
            <a:r>
              <a:rPr lang="en-GB" dirty="0"/>
              <a:t>Read the context and poet biographical information.</a:t>
            </a:r>
          </a:p>
          <a:p>
            <a:pPr marL="514350" indent="-514350">
              <a:buFont typeface="+mj-lt"/>
              <a:buAutoNum type="arabicPeriod"/>
            </a:pPr>
            <a:r>
              <a:rPr lang="en-GB" dirty="0"/>
              <a:t>Look again at each of your notes and combine ideas to write a group </a:t>
            </a:r>
            <a:r>
              <a:rPr lang="en-GB" dirty="0">
                <a:solidFill>
                  <a:srgbClr val="0097B2"/>
                </a:solidFill>
              </a:rPr>
              <a:t>summary</a:t>
            </a:r>
            <a:r>
              <a:rPr lang="en-GB" dirty="0"/>
              <a:t> of the poem. You should include:</a:t>
            </a:r>
          </a:p>
          <a:p>
            <a:pPr marL="914400" lvl="1" indent="-514350">
              <a:buFont typeface="Arial" panose="020B0604020202020204" pitchFamily="34" charset="0"/>
              <a:buChar char="•"/>
            </a:pPr>
            <a:r>
              <a:rPr lang="en-GB" dirty="0"/>
              <a:t>What the poem is about</a:t>
            </a:r>
          </a:p>
          <a:p>
            <a:pPr marL="914400" lvl="1" indent="-514350">
              <a:buFont typeface="Arial" panose="020B0604020202020204" pitchFamily="34" charset="0"/>
              <a:buChar char="•"/>
            </a:pPr>
            <a:r>
              <a:rPr lang="en-GB" dirty="0"/>
              <a:t>The purpose and message</a:t>
            </a:r>
          </a:p>
          <a:p>
            <a:pPr marL="914400" lvl="1" indent="-514350">
              <a:buFont typeface="Arial" panose="020B0604020202020204" pitchFamily="34" charset="0"/>
              <a:buChar char="•"/>
            </a:pPr>
            <a:r>
              <a:rPr lang="en-GB" dirty="0"/>
              <a:t>The intended reader</a:t>
            </a:r>
          </a:p>
        </p:txBody>
      </p:sp>
      <p:sp>
        <p:nvSpPr>
          <p:cNvPr id="3" name="Title 2">
            <a:extLst>
              <a:ext uri="{FF2B5EF4-FFF2-40B4-BE49-F238E27FC236}">
                <a16:creationId xmlns:a16="http://schemas.microsoft.com/office/drawing/2014/main" id="{55943C5F-9996-E234-ACB6-19D69EAB54CA}"/>
              </a:ext>
            </a:extLst>
          </p:cNvPr>
          <p:cNvSpPr>
            <a:spLocks noGrp="1"/>
          </p:cNvSpPr>
          <p:nvPr>
            <p:ph type="ctrTitle"/>
          </p:nvPr>
        </p:nvSpPr>
        <p:spPr/>
        <p:txBody>
          <a:bodyPr/>
          <a:lstStyle/>
          <a:p>
            <a:r>
              <a:rPr lang="en-GB" dirty="0"/>
              <a:t>Now join up with two others and form a group</a:t>
            </a:r>
          </a:p>
        </p:txBody>
      </p:sp>
      <p:pic>
        <p:nvPicPr>
          <p:cNvPr id="4" name="Graphic 3" descr="Stopwatch">
            <a:extLst>
              <a:ext uri="{FF2B5EF4-FFF2-40B4-BE49-F238E27FC236}">
                <a16:creationId xmlns:a16="http://schemas.microsoft.com/office/drawing/2014/main" id="{6191FA79-B3A0-0C53-3BEB-A8A2EB656CF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8625" y="8404105"/>
            <a:ext cx="1371600" cy="1371600"/>
          </a:xfrm>
          <a:prstGeom prst="rect">
            <a:avLst/>
          </a:prstGeom>
        </p:spPr>
      </p:pic>
      <p:sp>
        <p:nvSpPr>
          <p:cNvPr id="5" name="TextBox 4">
            <a:extLst>
              <a:ext uri="{FF2B5EF4-FFF2-40B4-BE49-F238E27FC236}">
                <a16:creationId xmlns:a16="http://schemas.microsoft.com/office/drawing/2014/main" id="{0C50F6F3-A02A-7619-F362-E17336FB3DCC}"/>
              </a:ext>
            </a:extLst>
          </p:cNvPr>
          <p:cNvSpPr txBox="1"/>
          <p:nvPr/>
        </p:nvSpPr>
        <p:spPr>
          <a:xfrm>
            <a:off x="62946" y="9775705"/>
            <a:ext cx="1750287" cy="507831"/>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n-GB" sz="2700" dirty="0"/>
              <a:t>10 minutes</a:t>
            </a:r>
          </a:p>
        </p:txBody>
      </p:sp>
      <p:pic>
        <p:nvPicPr>
          <p:cNvPr id="7" name="Picture 6" descr="A close-up of a text&#10;&#10;Description automatically generated">
            <a:extLst>
              <a:ext uri="{FF2B5EF4-FFF2-40B4-BE49-F238E27FC236}">
                <a16:creationId xmlns:a16="http://schemas.microsoft.com/office/drawing/2014/main" id="{4A2A1AEB-DD01-FA2A-3CCB-E9EBCFA347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42058" y="5849048"/>
            <a:ext cx="3441734" cy="43021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descr="A close-up of a text&#10;&#10;Description automatically generated">
            <a:extLst>
              <a:ext uri="{FF2B5EF4-FFF2-40B4-BE49-F238E27FC236}">
                <a16:creationId xmlns:a16="http://schemas.microsoft.com/office/drawing/2014/main" id="{39429833-AAFA-BBB5-D0DE-6E5A2599892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88424" y="5869232"/>
            <a:ext cx="3441734" cy="43021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descr="A page of a poem&#10;&#10;Description automatically generated">
            <a:extLst>
              <a:ext uri="{FF2B5EF4-FFF2-40B4-BE49-F238E27FC236}">
                <a16:creationId xmlns:a16="http://schemas.microsoft.com/office/drawing/2014/main" id="{F702FF0A-482D-EAC6-0B9B-8F73A515252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12550" y="5834677"/>
            <a:ext cx="3265604" cy="43021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12" name="Group 11">
            <a:extLst>
              <a:ext uri="{FF2B5EF4-FFF2-40B4-BE49-F238E27FC236}">
                <a16:creationId xmlns:a16="http://schemas.microsoft.com/office/drawing/2014/main" id="{04EF5BE9-A78D-812D-7BB9-44AEBBB6AC48}"/>
              </a:ext>
            </a:extLst>
          </p:cNvPr>
          <p:cNvGrpSpPr/>
          <p:nvPr/>
        </p:nvGrpSpPr>
        <p:grpSpPr>
          <a:xfrm>
            <a:off x="15896899" y="103579"/>
            <a:ext cx="2391101" cy="2012847"/>
            <a:chOff x="7375242" y="1521470"/>
            <a:chExt cx="1594067" cy="1341898"/>
          </a:xfrm>
        </p:grpSpPr>
        <p:pic>
          <p:nvPicPr>
            <p:cNvPr id="13" name="Picture 12" descr="A sign with a pole&#10;&#10;Description automatically generated">
              <a:extLst>
                <a:ext uri="{FF2B5EF4-FFF2-40B4-BE49-F238E27FC236}">
                  <a16:creationId xmlns:a16="http://schemas.microsoft.com/office/drawing/2014/main" id="{1DABA9D1-BE43-B69A-0C38-A879B2E6FADF}"/>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6040" b="89933" l="9887" r="89972">
                          <a14:foregroundMark x1="41667" y1="6040" x2="41667" y2="6040"/>
                          <a14:foregroundMark x1="80650" y1="36913" x2="80650" y2="36913"/>
                          <a14:foregroundMark x1="51412" y1="89430" x2="51412" y2="89430"/>
                          <a14:foregroundMark x1="22881" y1="45638" x2="56921" y2="46812"/>
                          <a14:foregroundMark x1="56921" y1="46812" x2="24435" y2="37919"/>
                          <a14:foregroundMark x1="24435" y1="37919" x2="23870" y2="38758"/>
                          <a14:foregroundMark x1="42938" y1="12752" x2="43927" y2="80872"/>
                        </a14:backgroundRemoval>
                      </a14:imgEffect>
                    </a14:imgLayer>
                  </a14:imgProps>
                </a:ext>
              </a:extLst>
            </a:blip>
            <a:stretch>
              <a:fillRect/>
            </a:stretch>
          </p:blipFill>
          <p:spPr>
            <a:xfrm>
              <a:off x="7375242" y="1521470"/>
              <a:ext cx="1594067" cy="1341898"/>
            </a:xfrm>
            <a:prstGeom prst="rect">
              <a:avLst/>
            </a:prstGeom>
            <a:noFill/>
          </p:spPr>
        </p:pic>
        <p:sp>
          <p:nvSpPr>
            <p:cNvPr id="14" name="TextBox 13">
              <a:extLst>
                <a:ext uri="{FF2B5EF4-FFF2-40B4-BE49-F238E27FC236}">
                  <a16:creationId xmlns:a16="http://schemas.microsoft.com/office/drawing/2014/main" id="{A18BFF88-3C27-817F-26A9-51DAAEBC5CAB}"/>
                </a:ext>
              </a:extLst>
            </p:cNvPr>
            <p:cNvSpPr txBox="1"/>
            <p:nvPr/>
          </p:nvSpPr>
          <p:spPr>
            <a:xfrm>
              <a:off x="7620001" y="1830134"/>
              <a:ext cx="997880" cy="430887"/>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rtlCol="0">
              <a:spAutoFit/>
            </a:bodyPr>
            <a:lstStyle/>
            <a:p>
              <a:r>
                <a:rPr lang="en-GB" dirty="0"/>
                <a:t>Page 86 in the booklet</a:t>
              </a:r>
            </a:p>
          </p:txBody>
        </p:sp>
      </p:grpSp>
      <p:pic>
        <p:nvPicPr>
          <p:cNvPr id="16" name="Picture 15" descr="A close-up of a notepad&#10;&#10;Description automatically generated">
            <a:extLst>
              <a:ext uri="{FF2B5EF4-FFF2-40B4-BE49-F238E27FC236}">
                <a16:creationId xmlns:a16="http://schemas.microsoft.com/office/drawing/2014/main" id="{3ADB0F78-62D3-6466-2B6B-3E6512178A8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037565" y="5816262"/>
            <a:ext cx="2992290" cy="430216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8" name="Straight Arrow Connector 7">
            <a:extLst>
              <a:ext uri="{FF2B5EF4-FFF2-40B4-BE49-F238E27FC236}">
                <a16:creationId xmlns:a16="http://schemas.microsoft.com/office/drawing/2014/main" id="{3982457D-EC22-B47D-7DF0-992FBC5CA7B5}"/>
              </a:ext>
            </a:extLst>
          </p:cNvPr>
          <p:cNvCxnSpPr/>
          <p:nvPr/>
        </p:nvCxnSpPr>
        <p:spPr>
          <a:xfrm flipH="1" flipV="1">
            <a:off x="15468600" y="6819900"/>
            <a:ext cx="1524000" cy="30480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82900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creenshot of a paper&#10;&#10;Description automatically generated">
            <a:extLst>
              <a:ext uri="{FF2B5EF4-FFF2-40B4-BE49-F238E27FC236}">
                <a16:creationId xmlns:a16="http://schemas.microsoft.com/office/drawing/2014/main" id="{9045077D-4171-A652-CD5A-A9A8814D67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27800" y="4550628"/>
            <a:ext cx="5232400" cy="54659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itle 2">
            <a:extLst>
              <a:ext uri="{FF2B5EF4-FFF2-40B4-BE49-F238E27FC236}">
                <a16:creationId xmlns:a16="http://schemas.microsoft.com/office/drawing/2014/main" id="{780EE6E0-A73A-F0CF-6CD0-DFF82E40EBEE}"/>
              </a:ext>
            </a:extLst>
          </p:cNvPr>
          <p:cNvSpPr>
            <a:spLocks noGrp="1"/>
          </p:cNvSpPr>
          <p:nvPr>
            <p:ph type="ctrTitle"/>
          </p:nvPr>
        </p:nvSpPr>
        <p:spPr/>
        <p:txBody>
          <a:bodyPr/>
          <a:lstStyle/>
          <a:p>
            <a:r>
              <a:rPr lang="en-GB" dirty="0"/>
              <a:t>What is an apostrophe in poetry?</a:t>
            </a:r>
          </a:p>
        </p:txBody>
      </p:sp>
      <p:sp>
        <p:nvSpPr>
          <p:cNvPr id="4" name="Content Placeholder 1">
            <a:extLst>
              <a:ext uri="{FF2B5EF4-FFF2-40B4-BE49-F238E27FC236}">
                <a16:creationId xmlns:a16="http://schemas.microsoft.com/office/drawing/2014/main" id="{23BF79C0-FED9-6338-D46A-BE05D81A1634}"/>
              </a:ext>
            </a:extLst>
          </p:cNvPr>
          <p:cNvSpPr>
            <a:spLocks noGrp="1"/>
          </p:cNvSpPr>
          <p:nvPr>
            <p:ph sz="quarter" idx="13"/>
          </p:nvPr>
        </p:nvSpPr>
        <p:spPr>
          <a:xfrm>
            <a:off x="1066800" y="1889312"/>
            <a:ext cx="15697200" cy="1470025"/>
          </a:xfrm>
        </p:spPr>
        <p:txBody>
          <a:bodyPr/>
          <a:lstStyle/>
          <a:p>
            <a:pPr marL="0" indent="0">
              <a:buNone/>
            </a:pPr>
            <a:r>
              <a:rPr lang="en-GB" dirty="0"/>
              <a:t>In poetry, apostrophe </a:t>
            </a:r>
            <a:r>
              <a:rPr lang="en-GB" dirty="0">
                <a:solidFill>
                  <a:srgbClr val="181919"/>
                </a:solidFill>
                <a:effectLst/>
              </a:rPr>
              <a:t>is a figure of speech in which a speaker directly addresses someone (or something) that is not present or cannot respond in reality. </a:t>
            </a:r>
            <a:endParaRPr lang="en-GB" dirty="0"/>
          </a:p>
        </p:txBody>
      </p:sp>
      <p:sp>
        <p:nvSpPr>
          <p:cNvPr id="5" name="Content Placeholder 1">
            <a:extLst>
              <a:ext uri="{FF2B5EF4-FFF2-40B4-BE49-F238E27FC236}">
                <a16:creationId xmlns:a16="http://schemas.microsoft.com/office/drawing/2014/main" id="{EA9C21E9-CFDB-C505-3D00-2117B7384FC5}"/>
              </a:ext>
            </a:extLst>
          </p:cNvPr>
          <p:cNvSpPr txBox="1">
            <a:spLocks/>
          </p:cNvSpPr>
          <p:nvPr/>
        </p:nvSpPr>
        <p:spPr>
          <a:xfrm>
            <a:off x="1066800" y="3603069"/>
            <a:ext cx="15697200" cy="735013"/>
          </a:xfrm>
          <a:prstGeom prst="rect">
            <a:avLst/>
          </a:prstGeom>
          <a:noFill/>
          <a:ln>
            <a:solidFill>
              <a:srgbClr val="F6B2B2"/>
            </a:solidFill>
          </a:ln>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b="0" i="0" kern="1200">
                <a:solidFill>
                  <a:schemeClr val="tx1"/>
                </a:solidFill>
                <a:latin typeface="Calibri Light" panose="020F0302020204030204" pitchFamily="34" charset="0"/>
                <a:ea typeface="+mn-ea"/>
                <a:cs typeface="Calibri Light" panose="020F0302020204030204" pitchFamily="34" charset="0"/>
              </a:defRPr>
            </a:lvl1pPr>
            <a:lvl2pPr marL="742950" indent="-285750" algn="l" defTabSz="914400" rtl="0" eaLnBrk="1" latinLnBrk="0" hangingPunct="1">
              <a:spcBef>
                <a:spcPct val="20000"/>
              </a:spcBef>
              <a:buFont typeface="Arial" pitchFamily="34" charset="0"/>
              <a:buChar char="–"/>
              <a:defRPr sz="2800" b="0" i="0" kern="1200">
                <a:solidFill>
                  <a:schemeClr val="tx1"/>
                </a:solidFill>
                <a:latin typeface="Calibri Light" panose="020F0302020204030204" pitchFamily="34" charset="0"/>
                <a:ea typeface="+mn-ea"/>
                <a:cs typeface="Calibri Light" panose="020F0302020204030204" pitchFamily="34" charset="0"/>
              </a:defRPr>
            </a:lvl2pPr>
            <a:lvl3pPr marL="1143000" indent="-228600" algn="l" defTabSz="914400" rtl="0" eaLnBrk="1" latinLnBrk="0" hangingPunct="1">
              <a:spcBef>
                <a:spcPct val="20000"/>
              </a:spcBef>
              <a:buFont typeface="Arial" pitchFamily="34" charset="0"/>
              <a:buChar char="•"/>
              <a:defRPr sz="2400" b="0" i="0" kern="1200">
                <a:solidFill>
                  <a:schemeClr val="tx1"/>
                </a:solidFill>
                <a:latin typeface="Calibri Light" panose="020F0302020204030204" pitchFamily="34" charset="0"/>
                <a:ea typeface="+mn-ea"/>
                <a:cs typeface="Calibri Light" panose="020F0302020204030204" pitchFamily="34" charset="0"/>
              </a:defRPr>
            </a:lvl3pPr>
            <a:lvl4pPr marL="1600200" indent="-228600" algn="l" defTabSz="914400" rtl="0" eaLnBrk="1" latinLnBrk="0" hangingPunct="1">
              <a:spcBef>
                <a:spcPct val="20000"/>
              </a:spcBef>
              <a:buFont typeface="Arial" pitchFamily="34" charset="0"/>
              <a:buChar char="–"/>
              <a:defRPr sz="2000" b="0" i="0" kern="1200">
                <a:solidFill>
                  <a:schemeClr val="tx1"/>
                </a:solidFill>
                <a:latin typeface="Calibri Light" panose="020F0302020204030204" pitchFamily="34" charset="0"/>
                <a:ea typeface="+mn-ea"/>
                <a:cs typeface="Calibri Light" panose="020F0302020204030204" pitchFamily="34" charset="0"/>
              </a:defRPr>
            </a:lvl4pPr>
            <a:lvl5pPr marL="2057400" indent="-228600" algn="l" defTabSz="914400" rtl="0" eaLnBrk="1" latinLnBrk="0" hangingPunct="1">
              <a:spcBef>
                <a:spcPct val="20000"/>
              </a:spcBef>
              <a:buFont typeface="Arial" pitchFamily="34" charset="0"/>
              <a:buChar char="»"/>
              <a:defRPr sz="2000" b="0" i="0" kern="1200">
                <a:solidFill>
                  <a:schemeClr val="tx1"/>
                </a:solidFill>
                <a:latin typeface="Calibri Light" panose="020F0302020204030204" pitchFamily="34" charset="0"/>
                <a:ea typeface="+mn-ea"/>
                <a:cs typeface="Calibri Light" panose="020F030202020403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GB" dirty="0"/>
              <a:t>How has apostrophe been used in this poem? Where is it?</a:t>
            </a:r>
          </a:p>
        </p:txBody>
      </p:sp>
      <p:pic>
        <p:nvPicPr>
          <p:cNvPr id="6" name="Picture 5">
            <a:extLst>
              <a:ext uri="{FF2B5EF4-FFF2-40B4-BE49-F238E27FC236}">
                <a16:creationId xmlns:a16="http://schemas.microsoft.com/office/drawing/2014/main" id="{BEFDE074-5C4B-84AA-B4C2-2D4245D7A091}"/>
              </a:ext>
            </a:extLst>
          </p:cNvPr>
          <p:cNvPicPr>
            <a:picLocks noChangeAspect="1"/>
          </p:cNvPicPr>
          <p:nvPr/>
        </p:nvPicPr>
        <p:blipFill>
          <a:blip r:embed="rId4"/>
          <a:stretch>
            <a:fillRect/>
          </a:stretch>
        </p:blipFill>
        <p:spPr>
          <a:xfrm>
            <a:off x="7708900" y="5829300"/>
            <a:ext cx="2870200" cy="825500"/>
          </a:xfrm>
          <a:prstGeom prst="rect">
            <a:avLst/>
          </a:prstGeom>
        </p:spPr>
      </p:pic>
      <p:pic>
        <p:nvPicPr>
          <p:cNvPr id="7" name="Picture 6" descr="A pen writing on a white background&#10;&#10;Description automatically generated">
            <a:extLst>
              <a:ext uri="{FF2B5EF4-FFF2-40B4-BE49-F238E27FC236}">
                <a16:creationId xmlns:a16="http://schemas.microsoft.com/office/drawing/2014/main" id="{97418D2C-3325-1CCD-4E05-192396AF0B68}"/>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9884" b="89922" l="3926" r="89876">
                        <a14:foregroundMark x1="75620" y1="35853" x2="75620" y2="35853"/>
                        <a14:foregroundMark x1="75620" y1="35853" x2="64256" y2="57752"/>
                        <a14:foregroundMark x1="64256" y1="57752" x2="64256" y2="57752"/>
                        <a14:foregroundMark x1="3926" y1="86822" x2="3926" y2="86822"/>
                        <a14:foregroundMark x1="3926" y1="84496" x2="3926" y2="84496"/>
                        <a14:foregroundMark x1="86364" y1="27519" x2="89463" y2="24612"/>
                        <a14:foregroundMark x1="83884" y1="15698" x2="75000" y2="10078"/>
                      </a14:backgroundRemoval>
                    </a14:imgEffect>
                  </a14:imgLayer>
                </a14:imgProps>
              </a:ext>
            </a:extLst>
          </a:blip>
          <a:stretch>
            <a:fillRect/>
          </a:stretch>
        </p:blipFill>
        <p:spPr>
          <a:xfrm>
            <a:off x="9558076" y="5366228"/>
            <a:ext cx="1844823" cy="1966795"/>
          </a:xfrm>
          <a:prstGeom prst="rect">
            <a:avLst/>
          </a:prstGeom>
        </p:spPr>
      </p:pic>
    </p:spTree>
    <p:extLst>
      <p:ext uri="{BB962C8B-B14F-4D97-AF65-F5344CB8AC3E}">
        <p14:creationId xmlns:p14="http://schemas.microsoft.com/office/powerpoint/2010/main" val="1385292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bg/>
                                          </p:spTgt>
                                        </p:tgtEl>
                                        <p:attrNameLst>
                                          <p:attrName>style.visibility</p:attrName>
                                        </p:attrNameLst>
                                      </p:cBhvr>
                                      <p:to>
                                        <p:strVal val="visible"/>
                                      </p:to>
                                    </p:set>
                                    <p:animEffect transition="in" filter="fade">
                                      <p:cBhvr>
                                        <p:cTn id="17" dur="500"/>
                                        <p:tgtEl>
                                          <p:spTgt spid="5">
                                            <p:bg/>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fade">
                                      <p:cBhvr>
                                        <p:cTn id="22" dur="500"/>
                                        <p:tgtEl>
                                          <p:spTgt spid="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10" presetClass="entr" presetSubtype="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P spid="5" grpId="0" build="p"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92564</TotalTime>
  <Words>3367</Words>
  <Application>Microsoft Macintosh PowerPoint</Application>
  <PresentationFormat>Custom</PresentationFormat>
  <Paragraphs>340</Paragraphs>
  <Slides>25</Slides>
  <Notes>18</Notes>
  <HiddenSlides>1</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25</vt:i4>
      </vt:variant>
    </vt:vector>
  </HeadingPairs>
  <TitlesOfParts>
    <vt:vector size="36" baseType="lpstr">
      <vt:lpstr>Calibri Light</vt:lpstr>
      <vt:lpstr>Aptos</vt:lpstr>
      <vt:lpstr>Arial</vt:lpstr>
      <vt:lpstr>Cambria</vt:lpstr>
      <vt:lpstr>Abadi Extra Light</vt:lpstr>
      <vt:lpstr>Calibri</vt:lpstr>
      <vt:lpstr>Wingdings</vt:lpstr>
      <vt:lpstr>Cooper Black</vt:lpstr>
      <vt:lpstr>Courier New</vt:lpstr>
      <vt:lpstr>Trade Gothic Inline</vt:lpstr>
      <vt:lpstr>Office Theme</vt:lpstr>
      <vt:lpstr>‘A Married State’</vt:lpstr>
      <vt:lpstr>Marriage</vt:lpstr>
      <vt:lpstr>Go back to your notes on the poet Aphra Behn</vt:lpstr>
      <vt:lpstr>How do you respond to these rules for women?</vt:lpstr>
      <vt:lpstr>What are you expecting from the poem?</vt:lpstr>
      <vt:lpstr>Leading apes into hell…</vt:lpstr>
      <vt:lpstr>Read the poem</vt:lpstr>
      <vt:lpstr>Now join up with two others and form a group</vt:lpstr>
      <vt:lpstr>What is an apostrophe in poetry?</vt:lpstr>
      <vt:lpstr>Satire</vt:lpstr>
      <vt:lpstr>Short task</vt:lpstr>
      <vt:lpstr>PowerPoint Presentation</vt:lpstr>
      <vt:lpstr>PowerPoint Presentation</vt:lpstr>
      <vt:lpstr>Analysing ‘A married State’</vt:lpstr>
      <vt:lpstr>Gender expectations</vt:lpstr>
      <vt:lpstr>Structure</vt:lpstr>
      <vt:lpstr>Structure</vt:lpstr>
      <vt:lpstr>PowerPoint Presentation</vt:lpstr>
      <vt:lpstr>Group analysis</vt:lpstr>
      <vt:lpstr>PowerPoint Presentation</vt:lpstr>
      <vt:lpstr>Essay style question</vt:lpstr>
      <vt:lpstr>Essay style question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Songs of Ourselves Volume 1_SoW</dc:title>
  <cp:lastModifiedBy>Sophie Duckworth</cp:lastModifiedBy>
  <cp:revision>247</cp:revision>
  <dcterms:created xsi:type="dcterms:W3CDTF">2006-08-16T00:00:00Z</dcterms:created>
  <dcterms:modified xsi:type="dcterms:W3CDTF">2025-01-14T07:19:49Z</dcterms:modified>
  <dc:identifier>DAGSgKiBBE8</dc:identifier>
</cp:coreProperties>
</file>